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100" d="100"/>
          <a:sy n="100" d="100"/>
        </p:scale>
        <p:origin x="643" y="6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7C78B-815A-9219-3C62-332DFD719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240D60-4A4F-3EC2-7D4C-503FB573F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EB377-76E6-2796-DC6C-710F48EF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B4B94-69FD-A15C-08C3-F61851C6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056D5-1086-E51F-3AD9-E951498E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2CBCE-DCD1-A9BB-D78F-EC526A5B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B1291-5301-1241-CBD4-C86CAE7A5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DEBA1-77A8-1D48-A6F6-16DBDB73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DA568-20CC-0128-1A90-73229283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390CF-DBDD-CB4F-67C4-46DECB23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0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5A4DE4-6B30-D555-3DE4-91DF7AC7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B9B338-7E80-CB31-26D9-E3C6EE7D9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8FCAD-A68F-C2B4-0FEF-20349F96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5F7DB-FA9B-660B-77F0-F9E508C2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5C0E6-0830-72EF-ECB0-0664139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0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423"/>
            <a:ext cx="10971249" cy="11441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5321" b="0" strike="noStrike" spc="-1">
              <a:latin typeface="나눔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562" y="1604399"/>
            <a:ext cx="10971249" cy="397638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870" b="0" strike="noStrike" spc="-1"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43C438-9F71-4BE4-ABC0-58F0A45A236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934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C1336-06AE-D41A-61E5-A79999AC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A773D-69F2-0E52-B52C-308CB0FE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C84E7-E974-5BE0-4B2C-FA187B49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3F0B7-18D3-7EB3-66AC-4E4CBEF9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3EE99-1891-E54F-3D98-292D6094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7B2EA-67DB-6B0D-DA92-B7549FC3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7D968-431A-EDB5-BC3A-75C6F2EBE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FE768-37E4-377F-E543-1F79396E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59B6A-55DB-CF88-001D-6FFFA155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18F5C-55A7-9EC2-CD8B-42C7B100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3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D2B71-A4E4-857E-4988-8F6193B2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416B3F-9AFA-D347-7E6B-897202DE5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2C101-E90B-98E7-291F-70D44CC80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CE457-A95D-0F11-FE6A-2A416C0B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B83A68-AAA1-DDD1-B2FD-06AAD9E0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80B604-C9AA-CF90-9968-6D7F83D8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9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2FD3C-202A-2BE2-D1F8-107E79ED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134FD-4F5D-4A57-AECD-F2B93A3A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70832-B89C-2406-64E1-FF3A6FD6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53EC1F-28DE-A914-DDBB-418923339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63BE87-EE30-F3D1-0A20-F9E253771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4F4A9D-51C9-9049-B02E-5B059B15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B7F272-E7CC-B1CB-4327-383CB1F7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E58676-E0A8-2439-C66C-52884E3B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4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D22E-31DE-A756-471F-DD4B0B6E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392F0B-5A7F-A6A0-FA46-C8DF3122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96FB45-9721-7EE5-FDD1-DE95500F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894FF-A6C3-689A-BC8E-578A1308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BA0AD3-D87A-FF1E-C86B-4A3CCC49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C9A5E6-4CC6-DB52-ACC9-FFE7FDC3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8CF5-8DC1-5BAA-81D9-1E257BBA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23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A9CAC-1A19-261E-81D7-2F3A1D08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CB87C-A5DE-69AF-79EE-EA2B0856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B06B3-0DBD-35DA-1C64-48012D1B6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58906A-D292-1C88-D4CB-3178CC06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EA0CD1-88DF-A64B-B185-B87DF572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EBBF2-9398-D302-6BE7-BFEF9400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1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996E9-D06C-D990-F4BB-FCBFED51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0F5AD8-C604-EF6A-CA41-85D8EC945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798FF-3A9E-7792-F281-3791BD2E6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D2EF81-95F1-8211-91D3-4329FCD0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1A95DB-0D1B-37F3-2C87-5B8E3EA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85ED9F-D87F-7762-933B-2F5F00B0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2647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1BC402-0E0B-23AC-EC61-7B0BA17C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FEC005-0636-9D05-A9DA-231621CD9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2750-C338-0F2A-7E86-CCFCCD73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0C3DE-8582-4C78-81F5-A1BBDCED8E3F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DFF71F-8A36-63D7-AD2E-AF74833D7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7EEA9-414C-A7A9-8693-5B8B55626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FCA7F-7906-4C9F-AA4D-64482F92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2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Relationship Id="rId3" Type="http://schemas.openxmlformats.org/officeDocument/2006/relationships/image" Target="../media/image3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Relationship Id="rId3" Type="http://schemas.openxmlformats.org/officeDocument/2006/relationships/image" Target="../media/image3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Relationship Id="rId3" Type="http://schemas.openxmlformats.org/officeDocument/2006/relationships/image" Target="../media/image34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50.png"  /><Relationship Id="rId4" Type="http://schemas.openxmlformats.org/officeDocument/2006/relationships/image" Target="../media/image6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3.png"  /><Relationship Id="rId11" Type="http://schemas.openxmlformats.org/officeDocument/2006/relationships/image" Target="../media/image14.jpe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9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86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Relationship Id="rId3" Type="http://schemas.openxmlformats.org/officeDocument/2006/relationships/image" Target="../media/image1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59677" y="2699953"/>
            <a:ext cx="6463146" cy="729047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lvl="0" algn="ctr"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ko-KR" altLang="en-US" sz="33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부산광역시 안전출동 취약지역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00110" y="4960293"/>
            <a:ext cx="1297613" cy="1610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/>
              <a:t>장원석</a:t>
            </a:r>
          </a:p>
          <a:p>
            <a:pPr>
              <a:defRPr/>
            </a:pPr>
            <a:r>
              <a:rPr lang="ko-KR" altLang="en-US" sz="2500"/>
              <a:t>김지환</a:t>
            </a:r>
          </a:p>
          <a:p>
            <a:pPr>
              <a:defRPr/>
            </a:pPr>
            <a:r>
              <a:rPr lang="ko-KR" altLang="en-US" sz="2500"/>
              <a:t>김동주</a:t>
            </a:r>
          </a:p>
          <a:p>
            <a:pPr>
              <a:defRPr/>
            </a:pPr>
            <a:r>
              <a:rPr lang="ko-KR" altLang="en-US" sz="2500"/>
              <a:t>강동현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453350" y="240049"/>
            <a:ext cx="10360830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2-3.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시간별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 (2017~2022 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시간별 출동수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  <a:endParaRPr lang="ko-KR" altLang="en-US" sz="25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665" y="863008"/>
            <a:ext cx="5822199" cy="589395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8491" y="1589582"/>
            <a:ext cx="1373531" cy="40449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6548" y="1231641"/>
            <a:ext cx="345232" cy="5386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56931" y="2058324"/>
            <a:ext cx="1723117" cy="270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191069" y="1474237"/>
            <a:ext cx="3247053" cy="6904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8660113" y="1589582"/>
            <a:ext cx="3011158" cy="38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출동시간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73649" y="2058324"/>
            <a:ext cx="3525371" cy="27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/>
              <a:t>top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① 오전 </a:t>
            </a:r>
            <a:r>
              <a:rPr lang="en-US" altLang="ko-KR"/>
              <a:t>9</a:t>
            </a:r>
            <a:r>
              <a:rPr lang="ko-KR" altLang="en-US"/>
              <a:t>시 </a:t>
            </a:r>
            <a:r>
              <a:rPr lang="en-US" altLang="ko-KR"/>
              <a:t>~ 10</a:t>
            </a:r>
            <a:r>
              <a:rPr lang="ko-KR" altLang="en-US"/>
              <a:t>시</a:t>
            </a:r>
          </a:p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ko-KR" altLang="en-US" sz="1000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② 해석 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111111"/>
                </a:solidFill>
                <a:effectLst/>
                <a:latin typeface="Noto Sans KR"/>
              </a:rPr>
              <a:t>남편</a:t>
            </a:r>
            <a:r>
              <a:rPr lang="en-US" altLang="ko-KR" b="0" i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b="0" i="0">
                <a:solidFill>
                  <a:srgbClr val="111111"/>
                </a:solidFill>
                <a:effectLst/>
                <a:latin typeface="Noto Sans KR"/>
              </a:rPr>
              <a:t>자녀들이 직장이나 학교에 간 뒤 주부들이나 노인들이 긴장이 풀리면서 평소의 질병이 악화되는 경우가 많아 오전에 구급대 출동이 잦은 것으로 분석</a:t>
            </a:r>
            <a:r>
              <a:rPr lang="en-US" altLang="ko-KR" b="0" i="0">
                <a:solidFill>
                  <a:srgbClr val="111111"/>
                </a:solidFill>
                <a:effectLst/>
                <a:latin typeface="Noto Sans KR"/>
              </a:rPr>
              <a:t>(</a:t>
            </a:r>
            <a:r>
              <a:rPr lang="ko-KR" altLang="en-US" b="0" i="0">
                <a:solidFill>
                  <a:srgbClr val="111111"/>
                </a:solidFill>
                <a:effectLst/>
                <a:latin typeface="Noto Sans KR"/>
              </a:rPr>
              <a:t>방재본부 관계자</a:t>
            </a:r>
            <a:r>
              <a:rPr lang="en-US" altLang="ko-KR" b="0" i="0">
                <a:solidFill>
                  <a:srgbClr val="111111"/>
                </a:solidFill>
                <a:effectLst/>
                <a:latin typeface="Noto Sans KR"/>
              </a:rPr>
              <a:t>)</a:t>
            </a:r>
            <a:endParaRPr lang="ko-KR" altLang="en-US" sz="1000"/>
          </a:p>
        </p:txBody>
      </p:sp>
      <p:sp>
        <p:nvSpPr>
          <p:cNvPr id="10" name="직사각형 9"/>
          <p:cNvSpPr/>
          <p:nvPr/>
        </p:nvSpPr>
        <p:spPr>
          <a:xfrm>
            <a:off x="5939661" y="5489764"/>
            <a:ext cx="2871190" cy="613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출동시간 </a:t>
            </a:r>
            <a:r>
              <a:rPr lang="en-US" altLang="ko-KR">
                <a:solidFill>
                  <a:schemeClr val="tx1"/>
                </a:solidFill>
              </a:rPr>
              <a:t>/ </a:t>
            </a:r>
            <a:r>
              <a:rPr lang="ko-KR" altLang="en-US">
                <a:solidFill>
                  <a:schemeClr val="tx1"/>
                </a:solidFill>
              </a:rPr>
              <a:t>출동량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750" y="969096"/>
            <a:ext cx="5665317" cy="571610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7" name="제목 1"/>
          <p:cNvSpPr txBox="1"/>
          <p:nvPr/>
        </p:nvSpPr>
        <p:spPr>
          <a:xfrm>
            <a:off x="453351" y="240049"/>
            <a:ext cx="8438722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2-3.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요일별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 (2017~2022 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요일별 출동수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))</a:t>
            </a:r>
            <a:endParaRPr lang="ko-KR" altLang="en-US" sz="25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" name="그림 2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9674" y="1483567"/>
            <a:ext cx="1557980" cy="42269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8212" y="1315524"/>
            <a:ext cx="756694" cy="5225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576873" y="1623526"/>
            <a:ext cx="4662062" cy="6531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350902" y="2174033"/>
            <a:ext cx="1580607" cy="41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424261" y="1549987"/>
            <a:ext cx="3011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출동요일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3648" y="2045970"/>
            <a:ext cx="3525371" cy="188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/>
              <a:t>top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① 월요일</a:t>
            </a:r>
          </a:p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ko-KR" altLang="en-US" sz="1000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② 해석 </a:t>
            </a:r>
            <a:r>
              <a:rPr lang="en-US" altLang="ko-KR"/>
              <a:t>: </a:t>
            </a:r>
            <a:r>
              <a:rPr lang="ko-KR" altLang="en-US"/>
              <a:t>월요일이 출동량이 가장 높지만 요일별로 출동량에 큰 차이는 없음</a:t>
            </a:r>
            <a:endParaRPr lang="ko-KR" altLang="en-US" sz="1000"/>
          </a:p>
        </p:txBody>
      </p:sp>
      <p:sp>
        <p:nvSpPr>
          <p:cNvPr id="10" name="직사각형 9"/>
          <p:cNvSpPr/>
          <p:nvPr/>
        </p:nvSpPr>
        <p:spPr>
          <a:xfrm>
            <a:off x="5782327" y="5499654"/>
            <a:ext cx="2871190" cy="613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출동요일 </a:t>
            </a:r>
            <a:r>
              <a:rPr lang="en-US" altLang="ko-KR">
                <a:solidFill>
                  <a:schemeClr val="tx1"/>
                </a:solidFill>
              </a:rPr>
              <a:t>/ </a:t>
            </a:r>
            <a:r>
              <a:rPr lang="ko-KR" altLang="en-US">
                <a:solidFill>
                  <a:schemeClr val="tx1"/>
                </a:solidFill>
              </a:rPr>
              <a:t>출동량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441" y="863008"/>
            <a:ext cx="6178045" cy="577831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" name="제목 1"/>
          <p:cNvSpPr txBox="1"/>
          <p:nvPr/>
        </p:nvSpPr>
        <p:spPr>
          <a:xfrm>
            <a:off x="453350" y="240049"/>
            <a:ext cx="10360830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2-3.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월별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 (2017~2022 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월별 출동수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  <a:endParaRPr lang="ko-KR" altLang="en-US" sz="25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" name="그림 2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4075" y="1614487"/>
            <a:ext cx="1609725" cy="3629025"/>
          </a:xfrm>
          <a:prstGeom prst="rect">
            <a:avLst/>
          </a:prstGeom>
        </p:spPr>
      </p:pic>
      <p:sp>
        <p:nvSpPr>
          <p:cNvPr id="6" name="TextBox 13"/>
          <p:cNvSpPr txBox="1"/>
          <p:nvPr/>
        </p:nvSpPr>
        <p:spPr>
          <a:xfrm>
            <a:off x="8305962" y="958478"/>
            <a:ext cx="3395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월별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5551" y="1192592"/>
            <a:ext cx="447869" cy="5310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44075" y="1928351"/>
            <a:ext cx="1609726" cy="273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352391" y="1474236"/>
            <a:ext cx="2137389" cy="59095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8408" y="1698143"/>
            <a:ext cx="3525372" cy="231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 dirty="0"/>
              <a:t>top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dirty="0"/>
              <a:t>①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~ 8</a:t>
            </a:r>
            <a:r>
              <a:rPr lang="ko-KR" altLang="en-US" dirty="0"/>
              <a:t>월</a:t>
            </a:r>
          </a:p>
          <a:p>
            <a:pPr marL="0" indent="0">
              <a:buFont typeface="Arial"/>
              <a:buNone/>
              <a:defRPr/>
            </a:pPr>
            <a:endParaRPr lang="ko-KR" altLang="en-US" dirty="0"/>
          </a:p>
          <a:p>
            <a:pPr marL="0" indent="0">
              <a:buFont typeface="Arial"/>
              <a:buNone/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dirty="0"/>
              <a:t>② 해석 </a:t>
            </a:r>
            <a:r>
              <a:rPr lang="en-US" altLang="ko-KR" dirty="0"/>
              <a:t>: 7</a:t>
            </a:r>
            <a:r>
              <a:rPr lang="ko-KR" altLang="en-US" dirty="0"/>
              <a:t>월과 </a:t>
            </a:r>
            <a:r>
              <a:rPr lang="en-US" altLang="ko-KR" dirty="0"/>
              <a:t>8</a:t>
            </a:r>
            <a:r>
              <a:rPr lang="ko-KR" altLang="en-US" dirty="0"/>
              <a:t>월에</a:t>
            </a:r>
            <a:r>
              <a:rPr lang="en-US" altLang="ko-KR" dirty="0"/>
              <a:t> </a:t>
            </a:r>
            <a:r>
              <a:rPr lang="ko-KR" altLang="en-US" dirty="0"/>
              <a:t>휴가철이 끼어 있고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-regular"/>
              </a:rPr>
              <a:t>폭염과 같은 계절적 요인이 작용하여 </a:t>
            </a:r>
            <a:r>
              <a:rPr lang="ko-KR" altLang="en-US" dirty="0"/>
              <a:t>출동횟수가 잦은 것으로 분석</a:t>
            </a:r>
          </a:p>
          <a:p>
            <a:pPr marL="0" indent="0">
              <a:buFont typeface="Arial"/>
              <a:buNone/>
              <a:defRPr/>
            </a:pP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6096000" y="5077027"/>
            <a:ext cx="2871190" cy="613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출동월 </a:t>
            </a:r>
            <a:r>
              <a:rPr lang="en-US" altLang="ko-KR">
                <a:solidFill>
                  <a:schemeClr val="tx1"/>
                </a:solidFill>
              </a:rPr>
              <a:t>/ </a:t>
            </a:r>
            <a:r>
              <a:rPr lang="ko-KR" altLang="en-US">
                <a:solidFill>
                  <a:schemeClr val="tx1"/>
                </a:solidFill>
              </a:rPr>
              <a:t>출동량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23639" y="642869"/>
            <a:ext cx="3234691" cy="54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sz="1200"/>
              <a:t>출처</a:t>
            </a:r>
            <a:r>
              <a:rPr lang="en-US" altLang="ko-KR" sz="1200"/>
              <a:t>:&lt;</a:t>
            </a:r>
            <a:r>
              <a:rPr lang="ko-KR" altLang="en-US" sz="1200"/>
              <a:t>한국학술정보</a:t>
            </a:r>
            <a:r>
              <a:rPr lang="en-US" altLang="ko-KR" sz="1200"/>
              <a:t>&gt;</a:t>
            </a:r>
            <a:endParaRPr lang="en-US" altLang="ko-KR" sz="1200"/>
          </a:p>
        </p:txBody>
      </p:sp>
      <p:sp>
        <p:nvSpPr>
          <p:cNvPr id="10" name="제목 1"/>
          <p:cNvSpPr txBox="1"/>
          <p:nvPr/>
        </p:nvSpPr>
        <p:spPr>
          <a:xfrm>
            <a:off x="453351" y="240049"/>
            <a:ext cx="7878830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2-4.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출동종류 분류 예시</a:t>
            </a:r>
            <a:endParaRPr lang="ko-KR" altLang="en-US" sz="25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37184" y="1158941"/>
          <a:ext cx="7325432" cy="160020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1831358"/>
                <a:gridCol w="1831358"/>
                <a:gridCol w="1831358"/>
                <a:gridCol w="1831358"/>
              </a:tblGrid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순위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구급원인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출동량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비율</a:t>
                      </a:r>
                      <a:endParaRPr lang="ko-KR" altLang="en-US" sz="1500"/>
                    </a:p>
                  </a:txBody>
                  <a:tcPr marL="91440" marR="91440"/>
                </a:tc>
              </a:tr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급성질환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324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47.0%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2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만성질환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137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19.9%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3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기타 외상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121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13.0%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32004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4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교통사고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90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17.5%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511512" y="3094206"/>
          <a:ext cx="7332873" cy="160020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1831358"/>
                <a:gridCol w="1838799"/>
                <a:gridCol w="1831358"/>
                <a:gridCol w="1831358"/>
              </a:tblGrid>
              <a:tr h="29376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순위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구조원인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출동량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비율</a:t>
                      </a:r>
                      <a:endParaRPr lang="ko-KR" altLang="en-US" sz="1500"/>
                    </a:p>
                  </a:txBody>
                  <a:tcPr marL="91440" marR="91440"/>
                </a:tc>
              </a:tr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위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벌집 제거</a:t>
                      </a: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133131</a:t>
                      </a:r>
                      <a:endParaRPr lang="en-US" altLang="ko-KR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chemeClr val="dk1"/>
                          </a:solidFill>
                        </a:rPr>
                        <a:t>20%</a:t>
                      </a:r>
                      <a:endParaRPr lang="en-US" altLang="ko-KR" sz="1500">
                        <a:solidFill>
                          <a:schemeClr val="dk1"/>
                        </a:solidFill>
                      </a:endParaRPr>
                    </a:p>
                  </a:txBody>
                  <a:tcPr marL="91440" marR="91440"/>
                </a:tc>
              </a:tr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2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화재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89251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13%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309906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3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동물포획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82771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12%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295177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4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안전조치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81362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12%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992659" y="2809581"/>
            <a:ext cx="2943934" cy="268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출처</a:t>
            </a:r>
            <a:r>
              <a:rPr lang="en-US" altLang="ko-KR" sz="1200"/>
              <a:t>:&lt;</a:t>
            </a:r>
            <a:r>
              <a:rPr lang="ko-KR" altLang="en-US" sz="1200" b="1" i="0">
                <a:solidFill>
                  <a:srgbClr val="4d4d4d"/>
                </a:solidFill>
                <a:effectLst/>
                <a:latin typeface="Noto Sans KR"/>
              </a:rPr>
              <a:t> 소방청 </a:t>
            </a:r>
            <a:r>
              <a:rPr lang="en-US" altLang="ko-KR" sz="1200" b="1" i="0">
                <a:solidFill>
                  <a:srgbClr val="4d4d4d"/>
                </a:solidFill>
                <a:effectLst/>
                <a:latin typeface="Noto Sans KR"/>
              </a:rPr>
              <a:t>: 2020</a:t>
            </a:r>
            <a:r>
              <a:rPr lang="ko-KR" altLang="en-US" sz="1200" b="1" i="0">
                <a:solidFill>
                  <a:srgbClr val="4d4d4d"/>
                </a:solidFill>
                <a:effectLst/>
                <a:latin typeface="Noto Sans KR"/>
              </a:rPr>
              <a:t>년 구조활동 통계 </a:t>
            </a:r>
            <a:r>
              <a:rPr lang="en-US" altLang="ko-KR" sz="1200"/>
              <a:t>&gt;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1441" y="796391"/>
            <a:ext cx="688699" cy="697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구급</a:t>
            </a:r>
            <a:endParaRPr lang="ko-KR" altLang="en-US" sz="2000" b="1">
              <a:solidFill>
                <a:srgbClr val="000000"/>
              </a:solidFill>
            </a:endParaRPr>
          </a:p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 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530968" y="5019676"/>
          <a:ext cx="7331641" cy="1593076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1829972"/>
                <a:gridCol w="2012872"/>
                <a:gridCol w="1659254"/>
                <a:gridCol w="1829543"/>
              </a:tblGrid>
              <a:tr h="312916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순위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화재원인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출동량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비율</a:t>
                      </a:r>
                      <a:endParaRPr lang="ko-KR" altLang="en-US" sz="1500"/>
                    </a:p>
                  </a:txBody>
                  <a:tcPr marL="91440" marR="91440"/>
                </a:tc>
              </a:tr>
              <a:tr h="32004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건축</a:t>
                      </a:r>
                      <a:r>
                        <a:rPr lang="en-US" altLang="ko-KR" sz="1500"/>
                        <a:t>,</a:t>
                      </a:r>
                      <a:r>
                        <a:rPr lang="ko-KR" altLang="en-US" sz="1500"/>
                        <a:t>구조물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26025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65%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32004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2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기타</a:t>
                      </a:r>
                      <a:r>
                        <a:rPr lang="en-US" altLang="ko-KR" sz="1500"/>
                        <a:t>(</a:t>
                      </a:r>
                      <a:r>
                        <a:rPr lang="ko-KR" altLang="en-US" sz="1500"/>
                        <a:t>쓰레기 화재등</a:t>
                      </a:r>
                      <a:r>
                        <a:rPr lang="en-US" altLang="ko-KR" sz="1500"/>
                        <a:t>)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7020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17%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32004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3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자동차</a:t>
                      </a:r>
                      <a:r>
                        <a:rPr lang="en-US" altLang="ko-KR" sz="1500"/>
                        <a:t>,</a:t>
                      </a:r>
                      <a:r>
                        <a:rPr lang="ko-KR" altLang="en-US" sz="1500"/>
                        <a:t>철도차량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4710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12%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  <a:tr h="32004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4</a:t>
                      </a:r>
                      <a:r>
                        <a:rPr lang="ko-KR" altLang="en-US" sz="1500"/>
                        <a:t>위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임야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2211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6%</a:t>
                      </a:r>
                      <a:endParaRPr lang="en-US" altLang="ko-KR" sz="15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41979" y="2752461"/>
            <a:ext cx="792461" cy="388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구조 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4739" y="4688265"/>
            <a:ext cx="735312" cy="3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화재 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38198" y="4775612"/>
            <a:ext cx="2834640" cy="27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출처</a:t>
            </a:r>
            <a:r>
              <a:rPr lang="en-US" altLang="ko-KR" sz="1200"/>
              <a:t>:&lt;</a:t>
            </a:r>
            <a:r>
              <a:rPr lang="ko-KR" altLang="en-US" sz="1200" b="1" i="0">
                <a:solidFill>
                  <a:srgbClr val="4d4d4d"/>
                </a:solidFill>
                <a:effectLst/>
                <a:latin typeface="Noto Sans KR"/>
              </a:rPr>
              <a:t> 소방청 </a:t>
            </a:r>
            <a:r>
              <a:rPr lang="en-US" altLang="ko-KR" sz="1200" b="1" i="0">
                <a:solidFill>
                  <a:srgbClr val="4d4d4d"/>
                </a:solidFill>
                <a:effectLst/>
                <a:latin typeface="Noto Sans KR"/>
              </a:rPr>
              <a:t>: </a:t>
            </a:r>
            <a:r>
              <a:rPr lang="ko-KR" altLang="en-US" sz="1200" b="1" i="0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소방청</a:t>
            </a:r>
            <a:r>
              <a:rPr lang="en-US" altLang="ko-KR" sz="1200" b="1" i="0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_</a:t>
            </a:r>
            <a:r>
              <a:rPr lang="ko-KR" altLang="en-US" sz="1200" b="1" i="0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연간화재통계</a:t>
            </a:r>
            <a:r>
              <a:rPr lang="en-US" altLang="ko-KR" sz="1200"/>
              <a:t>&gt;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198592" y="1301074"/>
            <a:ext cx="274848" cy="363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0" name="TextBox 11"/>
          <p:cNvSpPr txBox="1"/>
          <p:nvPr/>
        </p:nvSpPr>
        <p:spPr>
          <a:xfrm>
            <a:off x="7853082" y="1147482"/>
            <a:ext cx="3630706" cy="146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구급원인으로는 급성질환이 가장 높은 출동량을 보인다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31" name="TextBox 11"/>
          <p:cNvSpPr txBox="1"/>
          <p:nvPr/>
        </p:nvSpPr>
        <p:spPr>
          <a:xfrm>
            <a:off x="7914286" y="3083286"/>
            <a:ext cx="3630706" cy="146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구조원인으로는 벌집 제거가 가장 높은 출동량을 보인다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32" name="TextBox 11"/>
          <p:cNvSpPr txBox="1"/>
          <p:nvPr/>
        </p:nvSpPr>
        <p:spPr>
          <a:xfrm>
            <a:off x="7945090" y="5039356"/>
            <a:ext cx="3630706" cy="146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화재원인으로는 건축</a:t>
            </a:r>
            <a:r>
              <a:rPr lang="en-US" altLang="ko-KR"/>
              <a:t>,</a:t>
            </a:r>
            <a:r>
              <a:rPr lang="ko-KR" altLang="en-US"/>
              <a:t> 구조물이 가장 높은 출동량을 보인다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313" y="966680"/>
            <a:ext cx="5451955" cy="552193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" name="제목 1"/>
          <p:cNvSpPr txBox="1"/>
          <p:nvPr/>
        </p:nvSpPr>
        <p:spPr>
          <a:xfrm>
            <a:off x="453350" y="240049"/>
            <a:ext cx="10230201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2-4.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전체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출동종류별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(2017~2022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출동종류별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출동수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  <a:endParaRPr lang="en-US" altLang="ko-KR" sz="25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68793" y="1012606"/>
            <a:ext cx="5351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부산광역시 </a:t>
            </a:r>
            <a:r>
              <a:rPr lang="ko-KR" altLang="en-US" sz="2000" b="1">
                <a:solidFill>
                  <a:srgbClr val="ff0000"/>
                </a:solidFill>
              </a:rPr>
              <a:t>전체</a:t>
            </a:r>
            <a:r>
              <a:rPr lang="ko-KR" altLang="en-US" sz="2000" b="1"/>
              <a:t> 통합 출동수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  <a:endParaRPr lang="ko-KR" altLang="en-US" sz="2000" b="1"/>
          </a:p>
        </p:txBody>
      </p:sp>
      <p:sp>
        <p:nvSpPr>
          <p:cNvPr id="14" name="직사각형 13"/>
          <p:cNvSpPr/>
          <p:nvPr/>
        </p:nvSpPr>
        <p:spPr>
          <a:xfrm>
            <a:off x="1446246" y="1461603"/>
            <a:ext cx="755779" cy="5027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38972" y="1461603"/>
            <a:ext cx="3525372" cy="231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/>
              <a:t>top</a:t>
            </a:r>
            <a:endParaRPr lang="en-US" altLang="ko-KR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① 구급 출동</a:t>
            </a: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/>
              <a:t>② 해석 </a:t>
            </a:r>
            <a:r>
              <a:rPr lang="en-US" altLang="ko-KR"/>
              <a:t>:</a:t>
            </a:r>
            <a:r>
              <a:rPr lang="en-US" altLang="ko-KR" b="0" i="0">
                <a:solidFill>
                  <a:srgbClr val="111111"/>
                </a:solidFill>
                <a:effectLst/>
                <a:latin typeface="Noto Sans KR"/>
              </a:rPr>
              <a:t>119</a:t>
            </a:r>
            <a:r>
              <a:rPr lang="ko-KR" altLang="en-US" b="0" i="0">
                <a:solidFill>
                  <a:srgbClr val="111111"/>
                </a:solidFill>
                <a:effectLst/>
                <a:latin typeface="Noto Sans KR"/>
              </a:rPr>
              <a:t>구급차는 병원 전 단계 에서 응급처치와 이송을 담당</a:t>
            </a:r>
            <a:r>
              <a:rPr lang="ko-KR" altLang="en-US">
                <a:solidFill>
                  <a:srgbClr val="111111"/>
                </a:solidFill>
                <a:latin typeface="Noto Sans KR"/>
              </a:rPr>
              <a:t>하여 구급출동이 많은 것으로 추정</a:t>
            </a:r>
            <a:endParaRPr lang="ko-KR" altLang="en-US">
              <a:solidFill>
                <a:srgbClr val="111111"/>
              </a:solidFill>
              <a:latin typeface="Noto Sans KR"/>
            </a:endParaRPr>
          </a:p>
          <a:p>
            <a:pPr>
              <a:defRPr/>
            </a:pPr>
            <a:endParaRPr lang="ko-KR" altLang="en-US" sz="1000"/>
          </a:p>
        </p:txBody>
      </p:sp>
      <p:pic>
        <p:nvPicPr>
          <p:cNvPr id="9" name="그림 8" descr="텍스트, 시계, 점수판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06553" y="1731435"/>
            <a:ext cx="1932419" cy="301776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82509" y="2344034"/>
            <a:ext cx="1956463" cy="574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279491" y="1931437"/>
            <a:ext cx="3748085" cy="6997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/>
          <p:nvPr/>
        </p:nvSpPr>
        <p:spPr>
          <a:xfrm>
            <a:off x="453350" y="229086"/>
            <a:ext cx="11738649" cy="46433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2-4.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출동종류별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(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구별 유동인구와 출동종류별 상관관계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7430" y="4802839"/>
            <a:ext cx="7937140" cy="41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100" b="1"/>
              <a:t>“</a:t>
            </a:r>
            <a:r>
              <a:rPr lang="ko-KR" altLang="en-US" sz="2100" b="1"/>
              <a:t>유동인구는 </a:t>
            </a:r>
            <a:r>
              <a:rPr lang="en-US" altLang="ko-KR" sz="2100" b="1"/>
              <a:t>‘</a:t>
            </a:r>
            <a:r>
              <a:rPr lang="ko-KR" altLang="en-US" sz="2100" b="1"/>
              <a:t>구급</a:t>
            </a:r>
            <a:r>
              <a:rPr lang="en-US" altLang="ko-KR" sz="2100" b="1"/>
              <a:t>’</a:t>
            </a:r>
            <a:r>
              <a:rPr lang="ko-KR" altLang="en-US" sz="2100" b="1"/>
              <a:t>유형의 출동을 가장 많이 유발한다</a:t>
            </a:r>
            <a:r>
              <a:rPr lang="en-US" altLang="ko-KR" sz="2100" b="1"/>
              <a:t>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67360" y="3779194"/>
            <a:ext cx="5257280" cy="31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&lt;</a:t>
            </a:r>
            <a:r>
              <a:rPr lang="en-US" altLang="ko-KR" sz="1500">
                <a:solidFill>
                  <a:srgbClr val="FF0000"/>
                </a:solidFill>
              </a:rPr>
              <a:t>(</a:t>
            </a:r>
            <a:r>
              <a:rPr lang="ko-KR" altLang="en-US" sz="1500">
                <a:solidFill>
                  <a:srgbClr val="FF0000"/>
                </a:solidFill>
              </a:rPr>
              <a:t>유동인구</a:t>
            </a:r>
            <a:r>
              <a:rPr lang="en-US" altLang="ko-KR" sz="1500">
                <a:solidFill>
                  <a:srgbClr val="FF0000"/>
                </a:solidFill>
              </a:rPr>
              <a:t>,</a:t>
            </a:r>
            <a:r>
              <a:rPr lang="ko-KR" altLang="en-US" sz="1500">
                <a:solidFill>
                  <a:srgbClr val="FF0000"/>
                </a:solidFill>
              </a:rPr>
              <a:t> 구급</a:t>
            </a:r>
            <a:r>
              <a:rPr lang="en-US" altLang="ko-KR" sz="1500">
                <a:solidFill>
                  <a:srgbClr val="FF0000"/>
                </a:solidFill>
              </a:rPr>
              <a:t>,</a:t>
            </a:r>
            <a:r>
              <a:rPr lang="ko-KR" altLang="en-US" sz="1500">
                <a:solidFill>
                  <a:srgbClr val="FF0000"/>
                </a:solidFill>
              </a:rPr>
              <a:t> 구조</a:t>
            </a:r>
            <a:r>
              <a:rPr lang="en-US" altLang="ko-KR" sz="1500">
                <a:solidFill>
                  <a:srgbClr val="FF0000"/>
                </a:solidFill>
              </a:rPr>
              <a:t>,</a:t>
            </a:r>
            <a:r>
              <a:rPr lang="ko-KR" altLang="en-US" sz="1500">
                <a:solidFill>
                  <a:srgbClr val="FF0000"/>
                </a:solidFill>
              </a:rPr>
              <a:t> 화재</a:t>
            </a:r>
            <a:r>
              <a:rPr lang="en-US" altLang="ko-KR" sz="1500">
                <a:solidFill>
                  <a:srgbClr val="FF0000"/>
                </a:solidFill>
              </a:rPr>
              <a:t>,</a:t>
            </a:r>
            <a:r>
              <a:rPr lang="ko-KR" altLang="en-US" sz="1500">
                <a:solidFill>
                  <a:srgbClr val="FF0000"/>
                </a:solidFill>
              </a:rPr>
              <a:t> 기타</a:t>
            </a:r>
            <a:r>
              <a:rPr lang="en-US" altLang="ko-KR" sz="1500">
                <a:solidFill>
                  <a:srgbClr val="FF0000"/>
                </a:solidFill>
              </a:rPr>
              <a:t>)</a:t>
            </a:r>
            <a:r>
              <a:rPr lang="ko-KR" altLang="en-US" sz="1500"/>
              <a:t> 상관관계 평가 </a:t>
            </a:r>
            <a:r>
              <a:rPr lang="ko-KR" altLang="en-US" sz="1500" b="1"/>
              <a:t>결과</a:t>
            </a:r>
            <a:r>
              <a:rPr lang="en-US" altLang="ko-KR" sz="1500"/>
              <a:t>&gt;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3015000" y="2773482"/>
          <a:ext cx="6161999" cy="906959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1056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065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/>
                        <a:t>유동인구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/>
                        <a:t>구급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/>
                        <a:t>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/>
                        <a:t>화재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/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8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/>
                        <a:t>유동인구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0.887399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높은관계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0.754055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높은관계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0.852016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높은관계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0.880399</a:t>
                      </a:r>
                    </a:p>
                    <a:p>
                      <a:pPr>
                        <a:defRPr/>
                      </a:pP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높은관계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그림 8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17800" y="1992240"/>
            <a:ext cx="2909880" cy="2982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24" name="그림 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128760" y="1992240"/>
            <a:ext cx="2814120" cy="2982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25" name="직사각형 87"/>
          <p:cNvSpPr/>
          <p:nvPr/>
        </p:nvSpPr>
        <p:spPr>
          <a:xfrm>
            <a:off x="1080000" y="5219280"/>
            <a:ext cx="4770194" cy="54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8720" tIns="54360" rIns="108720" bIns="54360" anchor="t">
            <a:no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ko-KR" sz="217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동별인구수와 동별출동횟수 집계</a:t>
            </a:r>
            <a:endParaRPr lang="en-US" sz="2170" b="0" strike="noStrike" spc="-1">
              <a:latin typeface="나눔고딕"/>
            </a:endParaRPr>
          </a:p>
        </p:txBody>
      </p:sp>
      <p:sp>
        <p:nvSpPr>
          <p:cNvPr id="126" name="제목 1"/>
          <p:cNvSpPr/>
          <p:nvPr/>
        </p:nvSpPr>
        <p:spPr>
          <a:xfrm>
            <a:off x="453240" y="240120"/>
            <a:ext cx="6271920" cy="7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sz="2500" b="1">
                <a:solidFill>
                  <a:schemeClr val="tx1"/>
                </a:solidFill>
                <a:ea typeface="+mj-ea"/>
              </a:rPr>
              <a:t>2-5.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부산시</a:t>
            </a:r>
            <a:r>
              <a:rPr lang="ko-KR" sz="3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2500" b="1">
                <a:solidFill>
                  <a:srgbClr val="ff0000"/>
                </a:solidFill>
                <a:ea typeface="+mj-ea"/>
              </a:rPr>
              <a:t>인구대비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 출동량</a:t>
            </a:r>
            <a:endParaRPr lang="en-US" sz="2500" b="1">
              <a:solidFill>
                <a:schemeClr val="tx1"/>
              </a:solidFill>
            </a:endParaRPr>
          </a:p>
        </p:txBody>
      </p:sp>
      <p:sp>
        <p:nvSpPr>
          <p:cNvPr id="127" name="화살표: 오른쪽 9"/>
          <p:cNvSpPr/>
          <p:nvPr/>
        </p:nvSpPr>
        <p:spPr>
          <a:xfrm>
            <a:off x="6248520" y="3213000"/>
            <a:ext cx="539280" cy="43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28" name="그림 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500400" y="1992240"/>
            <a:ext cx="2603880" cy="2982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29" name="그림 1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826680" y="1992240"/>
            <a:ext cx="2673720" cy="2982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30" name="TextBox 13"/>
          <p:cNvSpPr/>
          <p:nvPr/>
        </p:nvSpPr>
        <p:spPr>
          <a:xfrm rot="9600">
            <a:off x="7199279" y="5224914"/>
            <a:ext cx="5110670" cy="4248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ko-KR" sz="217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부산시 인구 분포도와 출동횟수시각화</a:t>
            </a:r>
            <a:endParaRPr lang="en-US" sz="2170" b="0" strike="noStrike" spc="-1">
              <a:latin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96"/>
          <p:cNvSpPr/>
          <p:nvPr/>
        </p:nvSpPr>
        <p:spPr>
          <a:xfrm>
            <a:off x="653400" y="900000"/>
            <a:ext cx="6529680" cy="10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8720" tIns="54360" rIns="108720" bIns="54360" anchor="t">
            <a:no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en-US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# </a:t>
            </a:r>
            <a:r>
              <a:rPr lang="ko-KR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동별출동횟수와 동별인구수를 나누어 파생변수 생성</a:t>
            </a:r>
            <a:endParaRPr lang="ko-KR" sz="181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en-US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df_1 = df['</a:t>
            </a:r>
            <a:r>
              <a:rPr lang="ko-KR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동별출동횟수</a:t>
            </a:r>
            <a:r>
              <a:rPr lang="en-US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'] / df['</a:t>
            </a:r>
            <a:r>
              <a:rPr lang="ko-KR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동별인구수</a:t>
            </a:r>
            <a:r>
              <a:rPr lang="en-US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']</a:t>
            </a:r>
            <a:endParaRPr lang="en-US" sz="181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en-US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df_2 = df_1.sort_values('</a:t>
            </a:r>
            <a:r>
              <a:rPr lang="ko-KR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비율</a:t>
            </a:r>
            <a:r>
              <a:rPr lang="en-US" sz="181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',ascending=False).head(20)</a:t>
            </a:r>
            <a:endParaRPr lang="en-US" sz="181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  <a:p>
            <a:pPr>
              <a:lnSpc>
                <a:spcPct val="100000"/>
              </a:lnSpc>
              <a:buNone/>
              <a:defRPr/>
            </a:pPr>
            <a:endParaRPr lang="en-US" sz="1810" b="0" strike="noStrike" spc="-1">
              <a:latin typeface="나눔고딕"/>
            </a:endParaRPr>
          </a:p>
        </p:txBody>
      </p:sp>
      <p:pic>
        <p:nvPicPr>
          <p:cNvPr id="132" name="그림 9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43280" y="180000"/>
            <a:ext cx="2104560" cy="5939640"/>
          </a:xfrm>
          <a:prstGeom prst="rect">
            <a:avLst/>
          </a:prstGeom>
          <a:ln w="0">
            <a:noFill/>
          </a:ln>
        </p:spPr>
      </p:pic>
      <p:pic>
        <p:nvPicPr>
          <p:cNvPr id="133" name="그림 9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97779" y="1931400"/>
            <a:ext cx="7824169" cy="4538226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35" name="직사각형 134"/>
          <p:cNvSpPr/>
          <p:nvPr/>
        </p:nvSpPr>
        <p:spPr>
          <a:xfrm>
            <a:off x="941670" y="2026800"/>
            <a:ext cx="1890020" cy="4442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6" name="자유형: 도형 135"/>
          <p:cNvSpPr/>
          <p:nvPr/>
        </p:nvSpPr>
        <p:spPr>
          <a:xfrm rot="21585600" flipV="1">
            <a:off x="3220122" y="1329414"/>
            <a:ext cx="5682469" cy="2087691"/>
          </a:xfrm>
          <a:custGeom>
            <a:avLst/>
            <a:gd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8658290" y="6199459"/>
            <a:ext cx="353371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ko-KR" sz="1800" b="0" strike="noStrike" spc="-1">
                <a:latin typeface="나눔고딕"/>
              </a:rPr>
              <a:t>동별</a:t>
            </a:r>
            <a:r>
              <a:rPr lang="en-US" sz="1800" b="0" strike="noStrike" spc="-1">
                <a:latin typeface="나눔고딕"/>
              </a:rPr>
              <a:t>-</a:t>
            </a:r>
            <a:r>
              <a:rPr lang="ko-KR" sz="1800" b="0" strike="noStrike" spc="-1">
                <a:latin typeface="나눔고딕"/>
              </a:rPr>
              <a:t>인구대비출동비율 </a:t>
            </a:r>
            <a:r>
              <a:rPr lang="en-US" sz="1800" b="0" strike="noStrike" spc="-1">
                <a:latin typeface="나눔고딕"/>
              </a:rPr>
              <a:t>TOP 20</a:t>
            </a:r>
            <a:endParaRPr lang="en-US" sz="1800" b="0" strike="noStrike" spc="-1">
              <a:latin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05610" y="481781"/>
            <a:ext cx="2042230" cy="165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9" name="제목 1"/>
          <p:cNvSpPr/>
          <p:nvPr/>
        </p:nvSpPr>
        <p:spPr>
          <a:xfrm>
            <a:off x="453240" y="240120"/>
            <a:ext cx="6271920" cy="7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sz="2500" b="1">
                <a:solidFill>
                  <a:schemeClr val="tx1"/>
                </a:solidFill>
                <a:ea typeface="+mj-ea"/>
              </a:rPr>
              <a:t>2-5.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부산시</a:t>
            </a:r>
            <a:r>
              <a:rPr lang="ko-KR" sz="3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2500" b="1">
                <a:solidFill>
                  <a:srgbClr val="ff0000"/>
                </a:solidFill>
                <a:ea typeface="+mj-ea"/>
              </a:rPr>
              <a:t>인구대비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 출동량</a:t>
            </a:r>
            <a:endParaRPr lang="en-US" sz="25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림 9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208480" y="932760"/>
            <a:ext cx="6859440" cy="52214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40" name="그림 10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93760" y="1800000"/>
            <a:ext cx="3659040" cy="2261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41" name="직사각형 103"/>
          <p:cNvSpPr/>
          <p:nvPr/>
        </p:nvSpPr>
        <p:spPr>
          <a:xfrm>
            <a:off x="356400" y="5678640"/>
            <a:ext cx="491400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8720" tIns="54360" rIns="108720" bIns="54360" anchor="t">
            <a:no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ko-KR" sz="217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부산시 인구대비 출동 비율  시각화</a:t>
            </a:r>
            <a:endParaRPr lang="en-US" sz="2170" b="0" strike="noStrike" spc="-1">
              <a:latin typeface="나눔고딕"/>
            </a:endParaRPr>
          </a:p>
        </p:txBody>
      </p:sp>
      <p:sp>
        <p:nvSpPr>
          <p:cNvPr id="142" name="화살표: 오른쪽 6"/>
          <p:cNvSpPr/>
          <p:nvPr/>
        </p:nvSpPr>
        <p:spPr>
          <a:xfrm>
            <a:off x="4446720" y="2881800"/>
            <a:ext cx="539280" cy="43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360000" y="4268160"/>
            <a:ext cx="4300490" cy="61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ko-KR" sz="1800" b="0" strike="noStrike" spc="-1">
                <a:latin typeface="나눔고딕"/>
              </a:rPr>
              <a:t>단계구분 알고리즘 </a:t>
            </a:r>
            <a:r>
              <a:rPr lang="en-US" sz="1800" b="0" strike="noStrike" spc="-1">
                <a:latin typeface="나눔고딕"/>
              </a:rPr>
              <a:t>: </a:t>
            </a:r>
            <a:r>
              <a:rPr lang="ko-KR" sz="1800" b="0" strike="noStrike" spc="-1">
                <a:latin typeface="나눔고딕"/>
              </a:rPr>
              <a:t>네추럴 브레이크</a:t>
            </a:r>
            <a:endParaRPr lang="ko-KR" sz="1800" b="0" strike="noStrike" spc="-1">
              <a:latin typeface="나눔고딕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ko-KR" sz="1800" b="0" strike="noStrike" spc="-1">
                <a:latin typeface="나눔고딕"/>
              </a:rPr>
              <a:t>분류수 </a:t>
            </a:r>
            <a:r>
              <a:rPr lang="en-US" sz="1800" b="0" strike="noStrike" spc="-1">
                <a:latin typeface="나눔고딕"/>
              </a:rPr>
              <a:t>: 6</a:t>
            </a:r>
            <a:r>
              <a:rPr lang="ko-KR" sz="1800" b="0" strike="noStrike" spc="-1">
                <a:latin typeface="나눔고딕"/>
              </a:rPr>
              <a:t>개</a:t>
            </a:r>
            <a:endParaRPr lang="en-US" sz="1800" b="0" strike="noStrike" spc="-1">
              <a:latin typeface="나눔고딕"/>
            </a:endParaRPr>
          </a:p>
        </p:txBody>
      </p:sp>
      <p:sp>
        <p:nvSpPr>
          <p:cNvPr id="145" name="제목 1"/>
          <p:cNvSpPr/>
          <p:nvPr/>
        </p:nvSpPr>
        <p:spPr>
          <a:xfrm>
            <a:off x="453240" y="240120"/>
            <a:ext cx="6271920" cy="7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sz="2500" b="1">
                <a:solidFill>
                  <a:schemeClr val="tx1"/>
                </a:solidFill>
                <a:ea typeface="+mj-ea"/>
              </a:rPr>
              <a:t>2-5.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부산시</a:t>
            </a:r>
            <a:r>
              <a:rPr lang="ko-KR" sz="3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2500" b="1">
                <a:solidFill>
                  <a:srgbClr val="ff0000"/>
                </a:solidFill>
                <a:ea typeface="+mj-ea"/>
              </a:rPr>
              <a:t>인구대비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 출동량</a:t>
            </a:r>
            <a:endParaRPr lang="en-US" sz="25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10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53240" y="1219320"/>
            <a:ext cx="5846760" cy="48254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46" name="직사각형 107"/>
          <p:cNvSpPr/>
          <p:nvPr/>
        </p:nvSpPr>
        <p:spPr>
          <a:xfrm>
            <a:off x="6911280" y="3513600"/>
            <a:ext cx="5280840" cy="368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8720" tIns="54360" rIns="108720" bIns="54360" anchor="t">
            <a:no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대체로 중구 지역이 상위권에 위치</a:t>
            </a:r>
            <a:endParaRPr lang="ko-KR" sz="200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  <a:p>
            <a:pPr>
              <a:lnSpc>
                <a:spcPct val="100000"/>
              </a:lnSpc>
              <a:buNone/>
              <a:defRPr/>
            </a:pPr>
            <a:endParaRPr lang="en-US" sz="2000" b="0" strike="noStrike" spc="-1">
              <a:latin typeface="나눔고딕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특히 남포동의 인구수는 </a:t>
            </a:r>
            <a:r>
              <a:rPr lang="en-US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1000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여명정도지만 인구대비 출동횟수는 가장 높음</a:t>
            </a:r>
            <a:endParaRPr lang="ko-KR" sz="200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endParaRPr lang="en-US" sz="2000" b="0" strike="noStrike" spc="-1">
              <a:latin typeface="나눔고딕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주민등록인구대비유동인구 </a:t>
            </a:r>
            <a:r>
              <a:rPr lang="en-US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-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인구대비출동비율</a:t>
            </a:r>
            <a:endParaRPr lang="ko-KR" sz="200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스피어만상관계수 </a:t>
            </a:r>
            <a:r>
              <a:rPr lang="en-US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: 0.6(</a:t>
            </a:r>
            <a:r>
              <a:rPr lang="ko-KR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다소 높은 상관관계</a:t>
            </a:r>
            <a:r>
              <a:rPr lang="en-US" sz="20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)</a:t>
            </a:r>
            <a:endParaRPr lang="en-US" sz="2000" b="0" strike="noStrike" spc="-1">
              <a:latin typeface="나눔고딕"/>
            </a:endParaRPr>
          </a:p>
        </p:txBody>
      </p:sp>
      <p:pic>
        <p:nvPicPr>
          <p:cNvPr id="148" name="그림 8"/>
          <p:cNvPicPr/>
          <p:nvPr/>
        </p:nvPicPr>
        <p:blipFill rotWithShape="1">
          <a:blip r:embed="rId3"/>
          <a:srcRect l="50000" t="28530" r="-1540" b="33760"/>
          <a:stretch>
            <a:fillRect/>
          </a:stretch>
        </p:blipFill>
        <p:spPr>
          <a:xfrm>
            <a:off x="6508080" y="1080360"/>
            <a:ext cx="5684040" cy="2339640"/>
          </a:xfrm>
          <a:prstGeom prst="rect">
            <a:avLst/>
          </a:prstGeom>
          <a:ln w="0">
            <a:noFill/>
          </a:ln>
        </p:spPr>
      </p:pic>
      <p:sp>
        <p:nvSpPr>
          <p:cNvPr id="149" name="직사각형 148"/>
          <p:cNvSpPr/>
          <p:nvPr/>
        </p:nvSpPr>
        <p:spPr>
          <a:xfrm>
            <a:off x="6840360" y="1440360"/>
            <a:ext cx="5219640" cy="359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0" name="자유형: 도형 149"/>
          <p:cNvSpPr/>
          <p:nvPr/>
        </p:nvSpPr>
        <p:spPr>
          <a:xfrm>
            <a:off x="8100000" y="1800000"/>
            <a:ext cx="720000" cy="1800000"/>
          </a:xfrm>
          <a:custGeom>
            <a:avLst/>
            <a:gd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7560000" y="720000"/>
            <a:ext cx="28868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rmAutofit fontScale="70500" lnSpcReduction="20000"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ko-KR" sz="2170" b="0" strike="noStrike" spc="-1">
                <a:latin typeface="나눔고딕"/>
              </a:rPr>
              <a:t>주민등록인구 대비 유동인구</a:t>
            </a:r>
            <a:endParaRPr lang="en-US" sz="2170" b="0" strike="noStrike" spc="-1">
              <a:latin typeface="나눔고딕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509480" y="6245280"/>
            <a:ext cx="4586520" cy="383040"/>
          </a:xfrm>
          <a:prstGeom prst="rect">
            <a:avLst/>
          </a:prstGeom>
          <a:noFill/>
          <a:ln w="0">
            <a:noFill/>
          </a:ln>
        </p:spPr>
        <p:txBody>
          <a:bodyPr lIns="89999" tIns="44999" rIns="89999" bIns="44999" anchor="t">
            <a:noAutofit/>
          </a:bodyPr>
          <a:lstStyle/>
          <a:p>
            <a:pPr lvl="0">
              <a:defRPr/>
            </a:pPr>
            <a:r>
              <a:rPr lang="ko-KR" sz="2000" b="0" strike="noStrike" spc="-1">
                <a:latin typeface="나눔고딕"/>
              </a:rPr>
              <a:t>인구대비 출동량 </a:t>
            </a:r>
            <a:r>
              <a:rPr lang="en-US" sz="2000" b="0" strike="noStrike" spc="-1">
                <a:latin typeface="나눔고딕"/>
              </a:rPr>
              <a:t>TOP : </a:t>
            </a:r>
            <a:r>
              <a:rPr lang="ko-KR" sz="2000" b="0" strike="noStrike" spc="-1">
                <a:solidFill>
                  <a:srgbClr val="c9211e"/>
                </a:solidFill>
                <a:latin typeface="나눔고딕"/>
              </a:rPr>
              <a:t>중구</a:t>
            </a:r>
            <a:endParaRPr lang="en-US" sz="2000" b="0" strike="noStrike" spc="-1">
              <a:latin typeface="나눔고딕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500000" y="1260000"/>
            <a:ext cx="1800000" cy="360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4400" tIns="59400" rIns="104400" bIns="59400" anchor="ctr">
            <a:noAutofit/>
          </a:bodyPr>
          <a:lstStyle/>
          <a:p>
            <a:pPr algn="ctr">
              <a:buNone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</a:rPr>
              <a:t>Zoom in</a:t>
            </a:r>
            <a:endParaRPr lang="en-US" sz="1800" b="0" strike="noStrike" spc="-1">
              <a:latin typeface="나눔고딕"/>
            </a:endParaRPr>
          </a:p>
        </p:txBody>
      </p:sp>
      <p:pic>
        <p:nvPicPr>
          <p:cNvPr id="154" name="그림 15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575720" y="5244840"/>
            <a:ext cx="4723920" cy="799920"/>
          </a:xfrm>
          <a:prstGeom prst="rect">
            <a:avLst/>
          </a:prstGeom>
          <a:ln w="0">
            <a:noFill/>
          </a:ln>
        </p:spPr>
      </p:pic>
      <p:sp>
        <p:nvSpPr>
          <p:cNvPr id="155" name="직사각형 154"/>
          <p:cNvSpPr/>
          <p:nvPr/>
        </p:nvSpPr>
        <p:spPr>
          <a:xfrm>
            <a:off x="4320000" y="5504760"/>
            <a:ext cx="197964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6" name="자유형: 도형 155"/>
          <p:cNvSpPr/>
          <p:nvPr/>
        </p:nvSpPr>
        <p:spPr>
          <a:xfrm>
            <a:off x="6299640" y="5760000"/>
            <a:ext cx="899640" cy="360"/>
          </a:xfrm>
          <a:custGeom>
            <a:avLst/>
            <a:gd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7" name="제목 1"/>
          <p:cNvSpPr/>
          <p:nvPr/>
        </p:nvSpPr>
        <p:spPr>
          <a:xfrm>
            <a:off x="453240" y="240120"/>
            <a:ext cx="6271920" cy="7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sz="2500" b="1">
                <a:solidFill>
                  <a:schemeClr val="tx1"/>
                </a:solidFill>
                <a:ea typeface="+mj-ea"/>
              </a:rPr>
              <a:t>2-5.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부산시</a:t>
            </a:r>
            <a:r>
              <a:rPr lang="ko-KR" sz="3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2500" b="1">
                <a:solidFill>
                  <a:srgbClr val="ff0000"/>
                </a:solidFill>
                <a:ea typeface="+mj-ea"/>
              </a:rPr>
              <a:t>인구대비</a:t>
            </a:r>
            <a:r>
              <a:rPr lang="ko-KR" sz="2500" b="1">
                <a:solidFill>
                  <a:schemeClr val="tx1"/>
                </a:solidFill>
                <a:ea typeface="+mj-ea"/>
              </a:rPr>
              <a:t> 출동량</a:t>
            </a:r>
            <a:endParaRPr lang="en-US" sz="25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44510" y="914597"/>
            <a:ext cx="4983788" cy="209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 3-1 요인요약</a:t>
            </a:r>
          </a:p>
          <a:p>
            <a:pPr>
              <a:defRPr/>
            </a:pPr>
            <a:r>
              <a:rPr lang="ko-KR" altLang="en-US" sz="2200"/>
              <a:t> 3-2 요인집계</a:t>
            </a:r>
          </a:p>
          <a:p>
            <a:pPr>
              <a:defRPr/>
            </a:pPr>
            <a:r>
              <a:rPr lang="ko-KR" altLang="en-US" sz="2200"/>
              <a:t> 3-3 통합분석결과</a:t>
            </a:r>
          </a:p>
          <a:p>
            <a:pPr>
              <a:defRPr/>
            </a:pPr>
            <a:r>
              <a:rPr lang="ko-KR" altLang="en-US" sz="2200"/>
              <a:t> 3-4 부산지역별세분화분석결과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 3-5 EDA와 연계해서 인사이트 </a:t>
            </a:r>
            <a:r>
              <a:rPr lang="ko-KR" altLang="en-US" sz="2200">
                <a:solidFill>
                  <a:schemeClr val="tx1"/>
                </a:solidFill>
              </a:rPr>
              <a:t>도출</a:t>
            </a:r>
          </a:p>
          <a:p>
            <a:pPr>
              <a:buClr>
                <a:schemeClr val="tx1"/>
              </a:buClr>
              <a:buNone/>
              <a:defRPr/>
            </a:pPr>
            <a:endParaRPr lang="ko-KR" altLang="en-US" sz="22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908" y="291411"/>
            <a:ext cx="3766287" cy="623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>
                <a:solidFill>
                  <a:schemeClr val="tx1"/>
                </a:solidFill>
                <a:ea typeface="+mj-ea"/>
              </a:rPr>
              <a:t>목차</a:t>
            </a:r>
            <a:endParaRPr lang="en-US" altLang="ko-KR" sz="3500" b="1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7436" y="1107217"/>
            <a:ext cx="1645679" cy="548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/>
              <a:t>01</a:t>
            </a:r>
            <a:r>
              <a:rPr lang="ko-KR" altLang="en-US" sz="2000" b="1"/>
              <a:t>문제제기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550" y="1625978"/>
            <a:ext cx="5505450" cy="39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1. 문제제기(분석배경, 주제선정배경)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436" y="3174260"/>
            <a:ext cx="1113089" cy="548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/>
              <a:t>02</a:t>
            </a:r>
            <a:r>
              <a:rPr lang="ko-KR" altLang="en-US" sz="2000" b="1"/>
              <a:t>EDA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635" y="3648335"/>
            <a:ext cx="4228694" cy="209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 2-1 데이터수집</a:t>
            </a:r>
          </a:p>
          <a:p>
            <a:pPr>
              <a:defRPr/>
            </a:pPr>
            <a:r>
              <a:rPr lang="ko-KR" altLang="en-US" sz="2200"/>
              <a:t> 2-2 지역별 출동량</a:t>
            </a:r>
          </a:p>
          <a:p>
            <a:pPr>
              <a:defRPr/>
            </a:pPr>
            <a:r>
              <a:rPr lang="ko-KR" altLang="en-US" sz="2200"/>
              <a:t> 2-3 시간별 출동량</a:t>
            </a:r>
          </a:p>
          <a:p>
            <a:pPr>
              <a:defRPr/>
            </a:pPr>
            <a:r>
              <a:rPr lang="ko-KR" altLang="en-US" sz="2200"/>
              <a:t> 2-4 출동종류별 출동량</a:t>
            </a:r>
          </a:p>
          <a:p>
            <a:pPr>
              <a:defRPr/>
            </a:pPr>
            <a:r>
              <a:rPr lang="ko-KR" altLang="en-US" sz="2200"/>
              <a:t> 2-5 인구대비 출동량 시각화</a:t>
            </a:r>
          </a:p>
          <a:p>
            <a:pPr>
              <a:defRPr/>
            </a:pPr>
            <a:r>
              <a:rPr lang="ko-KR" altLang="en-US" sz="2200"/>
              <a:t> 2-6 EDA결론요약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28028" y="429523"/>
            <a:ext cx="2660396" cy="548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03</a:t>
            </a:r>
            <a:r>
              <a:rPr lang="ko-KR" altLang="en-US" sz="2000" b="1"/>
              <a:t>출동취약지역분석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0172" y="3154731"/>
            <a:ext cx="2912302" cy="54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04</a:t>
            </a:r>
            <a:r>
              <a:rPr lang="ko-KR" altLang="en-US" sz="2000" b="1"/>
              <a:t>안전센터제외시각화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0578" y="3773246"/>
            <a:ext cx="4594376" cy="54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05</a:t>
            </a:r>
            <a:r>
              <a:rPr lang="ko-KR" altLang="en-US" sz="2000" b="1"/>
              <a:t>신호현시시스템 추천입지소개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0509" y="4424594"/>
            <a:ext cx="4594376" cy="54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06</a:t>
            </a:r>
            <a:r>
              <a:rPr lang="ko-KR" altLang="en-US" sz="2000" b="1"/>
              <a:t>추가안전센터 입지선정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13346" y="5052028"/>
            <a:ext cx="4594376" cy="547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07</a:t>
            </a:r>
            <a:r>
              <a:rPr lang="ko-KR" altLang="en-US" sz="2000" b="1"/>
              <a:t>데이터출처 및 명세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34018" y="5711077"/>
            <a:ext cx="4594378" cy="548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08</a:t>
            </a:r>
            <a:r>
              <a:rPr lang="ko-KR" altLang="en-US" sz="2000" b="1"/>
              <a:t>한계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2206" y="51715"/>
            <a:ext cx="6272646" cy="729047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2-6.</a:t>
            </a:r>
            <a:r>
              <a:rPr lang="ko-KR" altLang="en-US" sz="3400"/>
              <a:t> 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EDA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결론</a:t>
            </a:r>
            <a:r>
              <a:rPr lang="ko-KR" altLang="en-US" sz="340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104" y="639356"/>
            <a:ext cx="779320" cy="41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 b="1"/>
              <a:t>전체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190" y="1006215"/>
            <a:ext cx="9171139" cy="36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“</a:t>
            </a:r>
            <a:r>
              <a:rPr lang="ko-KR" altLang="en-US"/>
              <a:t>부산진구</a:t>
            </a:r>
            <a:r>
              <a:rPr lang="en-US" altLang="ko-KR"/>
              <a:t>, </a:t>
            </a:r>
            <a:r>
              <a:rPr lang="ko-KR" altLang="en-US"/>
              <a:t>연산동</a:t>
            </a:r>
            <a:r>
              <a:rPr lang="en-US" altLang="ko-KR"/>
              <a:t>, 8</a:t>
            </a:r>
            <a:r>
              <a:rPr lang="ko-KR" altLang="en-US"/>
              <a:t>월</a:t>
            </a:r>
            <a:r>
              <a:rPr lang="en-US" altLang="ko-KR"/>
              <a:t>, 9</a:t>
            </a:r>
            <a:r>
              <a:rPr lang="ko-KR" altLang="en-US"/>
              <a:t>시</a:t>
            </a:r>
            <a:r>
              <a:rPr lang="en-US" altLang="ko-KR"/>
              <a:t>, </a:t>
            </a:r>
            <a:r>
              <a:rPr lang="ko-KR" altLang="en-US"/>
              <a:t>월요일</a:t>
            </a:r>
            <a:r>
              <a:rPr lang="en-US" altLang="ko-KR"/>
              <a:t>”</a:t>
            </a:r>
            <a:r>
              <a:rPr lang="ko-KR" altLang="en-US"/>
              <a:t>에 가장 높은 출동량 기록</a:t>
            </a: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366104" y="1380625"/>
            <a:ext cx="1116062" cy="41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 b="1"/>
              <a:t>지역별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972" y="1760412"/>
            <a:ext cx="11466419" cy="904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ko-KR" altLang="en-US"/>
              <a:t>구별 </a:t>
            </a:r>
            <a:r>
              <a:rPr lang="en-US" altLang="ko-KR"/>
              <a:t>– </a:t>
            </a:r>
            <a:r>
              <a:rPr lang="ko-KR" altLang="en-US"/>
              <a:t>거주인원이 가장 많은 부산진구와 해운대구에서 높은 출동량 수치 기록</a:t>
            </a:r>
            <a:r>
              <a:rPr lang="en-US" altLang="ko-KR"/>
              <a:t>(</a:t>
            </a:r>
            <a:r>
              <a:rPr lang="ko-KR" altLang="en-US"/>
              <a:t>상관계수</a:t>
            </a:r>
            <a:r>
              <a:rPr lang="en-US" altLang="ko-KR"/>
              <a:t>: 0.95)</a:t>
            </a:r>
          </a:p>
          <a:p>
            <a:pPr lvl="0">
              <a:defRPr/>
            </a:pPr>
            <a:r>
              <a:rPr lang="ko-KR" altLang="en-US"/>
              <a:t>구별 </a:t>
            </a:r>
            <a:r>
              <a:rPr lang="en-US" altLang="ko-KR"/>
              <a:t>– </a:t>
            </a:r>
            <a:r>
              <a:rPr lang="ko-KR" altLang="en-US"/>
              <a:t>화재관련출동은 강서구가 가장 높은 출동량 수치 기록</a:t>
            </a:r>
          </a:p>
          <a:p>
            <a:pPr lvl="0">
              <a:defRPr/>
            </a:pPr>
            <a:r>
              <a:rPr lang="ko-KR" altLang="en-US"/>
              <a:t>동별 </a:t>
            </a:r>
            <a:r>
              <a:rPr lang="en-US" altLang="ko-KR"/>
              <a:t>– </a:t>
            </a:r>
            <a:r>
              <a:rPr lang="ko-KR" altLang="en-US"/>
              <a:t>거주인원이 가장 많은 연산동에서 높은 출동량 수치 기록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44" y="2728227"/>
            <a:ext cx="11641112" cy="70077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지역별 분석결과 </a:t>
            </a:r>
            <a:r>
              <a:rPr lang="en-US" altLang="ko-KR" sz="2000" b="1"/>
              <a:t>– </a:t>
            </a:r>
            <a:r>
              <a:rPr lang="ko-KR" altLang="en-US" sz="2000" b="1"/>
              <a:t>지역내 거주인원이 많을수록 높은 출동량 기록</a:t>
            </a:r>
            <a:r>
              <a:rPr lang="en-US" altLang="ko-KR" sz="2000" b="1"/>
              <a:t>(</a:t>
            </a:r>
            <a:r>
              <a:rPr lang="ko-KR" altLang="en-US" sz="2000" b="1"/>
              <a:t>거주인원과 출동량은 선형적 관계</a:t>
            </a:r>
            <a:r>
              <a:rPr lang="en-US" altLang="ko-KR" sz="2000" b="1"/>
              <a:t>)</a:t>
            </a:r>
          </a:p>
          <a:p>
            <a:pPr lvl="0">
              <a:buClr>
                <a:schemeClr val="tx1"/>
              </a:buClr>
              <a:buNone/>
              <a:defRPr/>
            </a:pPr>
            <a:r>
              <a:rPr lang="en-US" altLang="ko-KR" sz="2000" b="1"/>
              <a:t>		 </a:t>
            </a:r>
            <a:r>
              <a:rPr lang="ko-KR" altLang="en-US" sz="2000" b="1"/>
              <a:t>※예외 </a:t>
            </a:r>
            <a:r>
              <a:rPr lang="en-US" altLang="ko-KR" sz="2000" b="1"/>
              <a:t>– </a:t>
            </a:r>
            <a:r>
              <a:rPr lang="ko-KR" altLang="en-US" sz="2000" b="1"/>
              <a:t>지역내 화재취약지역이 있다면 화재관련출동 수치는 달라질 수 있</a:t>
            </a:r>
            <a:r>
              <a:rPr lang="ko-KR" altLang="en-US" sz="2000" b="1">
                <a:solidFill>
                  <a:schemeClr val="tx1"/>
                </a:solidFill>
              </a:rPr>
              <a:t>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428" y="3602181"/>
            <a:ext cx="1590533" cy="417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/>
              <a:t>출동종류별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104" y="4039975"/>
            <a:ext cx="10046682" cy="636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구급출동량이 압도적으로 높은 수치 기록</a:t>
            </a:r>
          </a:p>
          <a:p>
            <a:pPr lvl="0">
              <a:defRPr/>
            </a:pPr>
            <a:r>
              <a:rPr lang="ko-KR" altLang="en-US" b="1"/>
              <a:t>출동종류별 분석결과 </a:t>
            </a:r>
            <a:r>
              <a:rPr lang="en-US" altLang="ko-KR" b="1"/>
              <a:t>– </a:t>
            </a:r>
            <a:r>
              <a:rPr lang="ko-KR" altLang="en-US" b="1"/>
              <a:t>지역과 상관없이 구급 출동이 압도적으로 높은 수치 기록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6104" y="4926837"/>
            <a:ext cx="1178597" cy="4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/>
              <a:t>날짜별</a:t>
            </a:r>
            <a:endParaRPr lang="en-US" altLang="ko-KR" sz="2200" b="1"/>
          </a:p>
        </p:txBody>
      </p:sp>
      <p:sp>
        <p:nvSpPr>
          <p:cNvPr id="18" name="TextBox 17"/>
          <p:cNvSpPr txBox="1"/>
          <p:nvPr/>
        </p:nvSpPr>
        <p:spPr>
          <a:xfrm>
            <a:off x="366104" y="5293772"/>
            <a:ext cx="10084456" cy="11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ko-KR" altLang="en-US"/>
              <a:t>요일별</a:t>
            </a:r>
            <a:r>
              <a:rPr lang="en-US" altLang="ko-KR"/>
              <a:t> – </a:t>
            </a:r>
            <a:r>
              <a:rPr lang="ko-KR" altLang="en-US"/>
              <a:t>월요일이 가장 높지만 요일별로 출동량 차이는 미미</a:t>
            </a:r>
          </a:p>
          <a:p>
            <a:pPr marL="0" indent="0">
              <a:buNone/>
              <a:defRPr/>
            </a:pPr>
            <a:r>
              <a:rPr lang="ko-KR" altLang="en-US"/>
              <a:t>시간별 </a:t>
            </a:r>
            <a:r>
              <a:rPr lang="en-US" altLang="ko-KR"/>
              <a:t>– </a:t>
            </a:r>
            <a:r>
              <a:rPr lang="ko-KR" altLang="en-US" b="0" i="0">
                <a:solidFill>
                  <a:srgbClr val="1E1E1E"/>
                </a:solidFill>
                <a:effectLst/>
                <a:latin typeface="Apple SD Gothic Neo"/>
              </a:rPr>
              <a:t>출근</a:t>
            </a:r>
            <a:r>
              <a:rPr lang="en-US" altLang="ko-KR" b="0" i="0">
                <a:solidFill>
                  <a:srgbClr val="1E1E1E"/>
                </a:solidFill>
                <a:effectLst/>
                <a:latin typeface="Apple SD Gothic Neo"/>
              </a:rPr>
              <a:t>·</a:t>
            </a:r>
            <a:r>
              <a:rPr lang="ko-KR" altLang="en-US" b="0" i="0">
                <a:solidFill>
                  <a:srgbClr val="1E1E1E"/>
                </a:solidFill>
                <a:effectLst/>
                <a:latin typeface="Apple SD Gothic Neo"/>
              </a:rPr>
              <a:t>등교 시간과 겹쳐 활동량이 많은 </a:t>
            </a:r>
            <a:r>
              <a:rPr lang="ko-KR" altLang="en-US"/>
              <a:t>오전 </a:t>
            </a:r>
            <a:r>
              <a:rPr lang="en-US" altLang="ko-KR"/>
              <a:t>9</a:t>
            </a:r>
            <a:r>
              <a:rPr lang="ko-KR" altLang="en-US"/>
              <a:t>시</a:t>
            </a:r>
            <a:r>
              <a:rPr lang="en-US" altLang="ko-KR"/>
              <a:t>~10</a:t>
            </a:r>
            <a:r>
              <a:rPr lang="ko-KR" altLang="en-US"/>
              <a:t>시에서 가장 높은 출동량 기록</a:t>
            </a:r>
            <a:br>
              <a:rPr lang="ko-KR" altLang="en-US"/>
            </a:br>
            <a:r>
              <a:rPr lang="ko-KR" altLang="en-US"/>
              <a:t>월별 </a:t>
            </a:r>
            <a:r>
              <a:rPr lang="en-US" altLang="ko-KR"/>
              <a:t>– </a:t>
            </a:r>
            <a:r>
              <a:rPr lang="ko-KR" altLang="en-US"/>
              <a:t>휴가철과 폭염이라는 요인이 겹쳐 </a:t>
            </a:r>
            <a:r>
              <a:rPr lang="en-US" altLang="ko-KR"/>
              <a:t>7</a:t>
            </a:r>
            <a:r>
              <a:rPr lang="ko-KR" altLang="en-US"/>
              <a:t>월</a:t>
            </a:r>
            <a:r>
              <a:rPr lang="en-US" altLang="ko-KR"/>
              <a:t>~8</a:t>
            </a:r>
            <a:r>
              <a:rPr lang="ko-KR" altLang="en-US"/>
              <a:t>월에 가장 높은 출동량 기록</a:t>
            </a:r>
          </a:p>
          <a:p>
            <a:pPr marL="0" indent="0">
              <a:buNone/>
              <a:defRPr/>
            </a:pPr>
            <a:r>
              <a:rPr lang="ko-KR" altLang="en-US" b="1"/>
              <a:t>날짜별 분석결과 </a:t>
            </a:r>
            <a:r>
              <a:rPr lang="en-US" altLang="ko-KR" b="1"/>
              <a:t>– 7</a:t>
            </a:r>
            <a:r>
              <a:rPr lang="ko-KR" altLang="en-US" b="1"/>
              <a:t>월</a:t>
            </a:r>
            <a:r>
              <a:rPr lang="en-US" altLang="ko-KR" b="1"/>
              <a:t>~8</a:t>
            </a:r>
            <a:r>
              <a:rPr lang="ko-KR" altLang="en-US" b="1"/>
              <a:t>월</a:t>
            </a:r>
            <a:r>
              <a:rPr lang="en-US" altLang="ko-KR" b="1"/>
              <a:t>, </a:t>
            </a:r>
            <a:r>
              <a:rPr lang="ko-KR" altLang="en-US" b="1"/>
              <a:t>오전</a:t>
            </a:r>
            <a:r>
              <a:rPr lang="en-US" altLang="ko-KR" b="1"/>
              <a:t>9</a:t>
            </a:r>
            <a:r>
              <a:rPr lang="ko-KR" altLang="en-US" b="1"/>
              <a:t>시</a:t>
            </a:r>
            <a:r>
              <a:rPr lang="en-US" altLang="ko-KR" b="1"/>
              <a:t>~10</a:t>
            </a:r>
            <a:r>
              <a:rPr lang="ko-KR" altLang="en-US" b="1"/>
              <a:t>시라는 외부활동이 많은 날짜와 시간에 높은 수치 기록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261" y="0"/>
            <a:ext cx="3168397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  <a:endParaRPr lang="ko-KR" altLang="en-US" sz="2500" b="1"/>
          </a:p>
        </p:txBody>
      </p:sp>
      <p:sp>
        <p:nvSpPr>
          <p:cNvPr id="5" name="TextBox 4"/>
          <p:cNvSpPr txBox="1"/>
          <p:nvPr/>
        </p:nvSpPr>
        <p:spPr>
          <a:xfrm>
            <a:off x="7439404" y="476249"/>
            <a:ext cx="4752596" cy="421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분석방법 </a:t>
            </a:r>
            <a:r>
              <a:rPr lang="en-US" altLang="ko-KR" sz="2200"/>
              <a:t>:</a:t>
            </a:r>
            <a:r>
              <a:rPr lang="ko-KR" altLang="en-US" sz="2200"/>
              <a:t> 공간분석</a:t>
            </a:r>
            <a:r>
              <a:rPr lang="en-US" altLang="ko-KR" sz="2200"/>
              <a:t>(</a:t>
            </a:r>
            <a:r>
              <a:rPr lang="ko-KR" altLang="en-US" sz="2200"/>
              <a:t>활</a:t>
            </a:r>
            <a:r>
              <a:rPr lang="ko-KR" altLang="en-US" sz="2200">
                <a:solidFill>
                  <a:schemeClr val="tx1"/>
                </a:solidFill>
              </a:rPr>
              <a:t>용</a:t>
            </a:r>
            <a:r>
              <a:rPr lang="en-US" altLang="ko-KR" sz="2200"/>
              <a:t>tool : QGIS)</a:t>
            </a:r>
            <a:endParaRPr lang="en-US" altLang="ko-KR" sz="2200"/>
          </a:p>
        </p:txBody>
      </p:sp>
      <p:sp>
        <p:nvSpPr>
          <p:cNvPr id="6" name="TextBox 5"/>
          <p:cNvSpPr txBox="1"/>
          <p:nvPr/>
        </p:nvSpPr>
        <p:spPr>
          <a:xfrm>
            <a:off x="191261" y="893444"/>
            <a:ext cx="11161395" cy="39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요인들을 격자를 활용하여 집계 후, 요인들을 수식으로 결합하여 소방출동지수 산출</a:t>
            </a:r>
            <a:endParaRPr lang="ko-KR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99275" y="1289685"/>
          <a:ext cx="11485434" cy="5393526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681854"/>
                <a:gridCol w="1897334"/>
                <a:gridCol w="1541584"/>
                <a:gridCol w="3404167"/>
                <a:gridCol w="3960495"/>
              </a:tblGrid>
              <a:tr h="454726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/>
                        <a:t>요인명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/>
                        <a:t>집계조건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/>
                        <a:t>집계방식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/>
                        <a:t>사용데이터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54890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/>
                        <a:t>1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ko-KR" altLang="en-US" sz="1500"/>
                        <a:t>도로폭</a:t>
                      </a:r>
                      <a:r>
                        <a:rPr lang="en-US" altLang="ko-KR" sz="1500"/>
                        <a:t>_</a:t>
                      </a:r>
                      <a:r>
                        <a:rPr lang="ko-KR" altLang="en-US" sz="1500"/>
                        <a:t>평균</a:t>
                      </a:r>
                      <a:endParaRPr lang="ko-KR" altLang="en-US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500"/>
                        <a:t>intersection</a:t>
                      </a:r>
                      <a:endParaRPr lang="en-US" altLang="ko-KR" sz="1500"/>
                    </a:p>
                    <a:p>
                      <a:pPr>
                        <a:defRPr/>
                      </a:pPr>
                      <a:r>
                        <a:rPr lang="en-US" altLang="ko-KR" sz="1500"/>
                        <a:t>tougch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위치를 이용한 속성결합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TABLE(부산도로정보)</a:t>
                      </a:r>
                      <a:r>
                        <a:rPr lang="ko-KR" altLang="en-US" sz="600" b="1">
                          <a:latin typeface="맑은 고딕"/>
                          <a:ea typeface="맑은 고딕"/>
                        </a:rPr>
                        <a:t> -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COLUMNS(ROAD_BT)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548900">
                <a:tc>
                  <a:txBody>
                    <a:bodyPr vert="horz" lIns="91440" tIns="45720" rIns="91440" bIns="45720" anchor="t" anchorCtr="0"/>
                    <a:p>
                      <a:pPr algn="ctr"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도로길이_평균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intersection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tougch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위치를 이용한 속성결합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TABLE(부산도로정보) - COLUMNS(ROAD_LT)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38745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/>
                        <a:t>3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신호등개수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contain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폴리곤내의 포인트 개수 계산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TABLE(부산광역시_신호등현황) - COLUMNS(경도, 위도)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38745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/>
                        <a:t>4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어린이 보호구역수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contain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폴리곤내의 포인트 개수 계산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TABLE(부산광역시_어린이보호구역현황) - COLUMNS(경도, 위도)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38745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/>
                        <a:t>5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교차로수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contain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폴리곤내의 포인트 개수 계산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TABLE(부산광역시_교차로정보) - COLUMNS(경도, 위도)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54890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/>
                        <a:t>6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경사도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contain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중심점추출(real centroid) , 위치를 이용한 속성결합, python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TABLE(전국_토양경사도) - COLUMNS(SLOPE)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38745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/>
                        <a:t>7</a:t>
                      </a:r>
                      <a:endParaRPr lang="en-US" altLang="ko-KR" sz="15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과속방지턱 개수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contain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폴리곤내의 포인트 개수 계산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TABLE(부산광역시_과속방지턱) - COLUMNS(경도, 위도)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38745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700"/>
                        <a:t>8</a:t>
                      </a:r>
                      <a:endParaRPr lang="en-US" altLang="ko-KR" sz="1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안전센터근처여부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touch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위치를 이용한 속성결합, 반경 1km 다중 버퍼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TABLE(부산광역시_과속방지턱) - COLUMNS(여부)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54890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700"/>
                        <a:t>9</a:t>
                      </a:r>
                      <a:endParaRPr lang="en-US" altLang="ko-KR" sz="1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2.5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미터이하도로폭 도로개수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intersection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tougch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위치를 이용한 속성결합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 count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TABLE(부산도로정보)</a:t>
                      </a:r>
                      <a:r>
                        <a:rPr lang="ko-KR" altLang="en-US" sz="600" b="1">
                          <a:latin typeface="맑은 고딕"/>
                          <a:ea typeface="맑은 고딕"/>
                        </a:rPr>
                        <a:t> -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COLUMNS(ROAD_BT)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필드필터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1307" y="476249"/>
            <a:ext cx="1944243" cy="41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3-1.</a:t>
            </a:r>
            <a:r>
              <a:rPr lang="ko-KR" altLang="en-US" sz="2200"/>
              <a:t> 요인목록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1261" y="893444"/>
            <a:ext cx="11161395" cy="39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요인들을 격자를 활용한 집계 후, 요인들을 수식으로 결합하여 소방출동지수 산출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4043743" y="1484757"/>
            <a:ext cx="7812977" cy="51846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5267" y="3068955"/>
            <a:ext cx="3528441" cy="259232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화살표: 오른쪽 10"/>
          <p:cNvSpPr/>
          <p:nvPr/>
        </p:nvSpPr>
        <p:spPr>
          <a:xfrm>
            <a:off x="3503674" y="1772793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1262" y="1815845"/>
            <a:ext cx="3312411" cy="34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/>
              <a:t>1row : </a:t>
            </a:r>
            <a:r>
              <a:rPr lang="ko-KR" altLang="en-US" sz="1700"/>
              <a:t>격자 한 칸</a:t>
            </a:r>
            <a:r>
              <a:rPr lang="en-US" altLang="ko-KR" sz="1700"/>
              <a:t>(300m</a:t>
            </a:r>
            <a:r>
              <a:rPr lang="ko-KR" altLang="en-US" sz="1700"/>
              <a:t> </a:t>
            </a:r>
            <a:r>
              <a:rPr lang="en-US" altLang="ko-KR" sz="1700"/>
              <a:t>x 300m)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261" y="0"/>
            <a:ext cx="3168397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36180" y="476249"/>
            <a:ext cx="4752596" cy="421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분석방법 </a:t>
            </a:r>
            <a:r>
              <a:rPr lang="en-US" altLang="ko-KR" sz="2200"/>
              <a:t>:</a:t>
            </a:r>
            <a:r>
              <a:rPr lang="ko-KR" altLang="en-US" sz="2200"/>
              <a:t> 공간분석</a:t>
            </a:r>
            <a:r>
              <a:rPr lang="en-US" altLang="ko-KR" sz="2200"/>
              <a:t>(</a:t>
            </a:r>
            <a:r>
              <a:rPr lang="ko-KR" altLang="en-US" sz="2200"/>
              <a:t>활</a:t>
            </a:r>
            <a:r>
              <a:rPr lang="ko-KR" altLang="en-US" sz="2200">
                <a:solidFill>
                  <a:schemeClr val="tx1"/>
                </a:solidFill>
              </a:rPr>
              <a:t>용</a:t>
            </a:r>
            <a:r>
              <a:rPr lang="en-US" altLang="ko-KR" sz="2200"/>
              <a:t>tool : QGIS)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1307" y="476249"/>
            <a:ext cx="1944243" cy="41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5302" y="1232534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1. </a:t>
            </a:r>
            <a:r>
              <a:rPr lang="ko-KR" altLang="en-US" sz="2000" b="1">
                <a:solidFill>
                  <a:schemeClr val="tx1"/>
                </a:solidFill>
              </a:rPr>
              <a:t>도로폭</a:t>
            </a:r>
            <a:r>
              <a:rPr lang="en-US" altLang="ko-KR" sz="2000" b="1">
                <a:solidFill>
                  <a:schemeClr val="tx1"/>
                </a:solidFill>
              </a:rPr>
              <a:t>_</a:t>
            </a:r>
            <a:r>
              <a:rPr lang="ko-KR" altLang="en-US" sz="2000" b="1">
                <a:solidFill>
                  <a:schemeClr val="tx1"/>
                </a:solidFill>
              </a:rPr>
              <a:t>평균</a:t>
            </a:r>
            <a:r>
              <a:rPr lang="en-US" altLang="ko-KR" sz="2000" b="1">
                <a:solidFill>
                  <a:schemeClr val="tx1"/>
                </a:solidFill>
              </a:rPr>
              <a:t>,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2.</a:t>
            </a:r>
            <a:r>
              <a:rPr lang="ko-KR" altLang="en-US" sz="2000" b="1">
                <a:solidFill>
                  <a:schemeClr val="tx1"/>
                </a:solidFill>
              </a:rPr>
              <a:t> 도로길이</a:t>
            </a:r>
            <a:r>
              <a:rPr lang="en-US" altLang="ko-KR" sz="2000" b="1">
                <a:solidFill>
                  <a:schemeClr val="tx1"/>
                </a:solidFill>
              </a:rPr>
              <a:t>_</a:t>
            </a:r>
            <a:r>
              <a:rPr lang="ko-KR" altLang="en-US" sz="2000" b="1">
                <a:solidFill>
                  <a:schemeClr val="tx1"/>
                </a:solidFill>
              </a:rPr>
              <a:t>평균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89" y="1759120"/>
            <a:ext cx="5104639" cy="469425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9973" y="220978"/>
            <a:ext cx="5764423" cy="388527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rot="5400000" flipH="1" flipV="1">
            <a:off x="6276026" y="3320982"/>
            <a:ext cx="1944243" cy="432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0017" y="4509135"/>
            <a:ext cx="403250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위치에따른 속성결합 </a:t>
            </a:r>
            <a:r>
              <a:rPr lang="en-US" altLang="ko-KR"/>
              <a:t>mean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12477" y="2801577"/>
            <a:ext cx="1432560" cy="37808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079748" y="3050952"/>
            <a:ext cx="864108" cy="81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rot="10800000" flipV="1">
            <a:off x="4943856" y="2564891"/>
            <a:ext cx="1706028" cy="664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91823" y="2406289"/>
            <a:ext cx="1404177" cy="39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rgbClr val="FF0000"/>
                </a:solidFill>
              </a:rPr>
              <a:t>ZOOM 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261" y="0"/>
            <a:ext cx="3168397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307" y="476249"/>
            <a:ext cx="1944243" cy="41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5302" y="1232534"/>
            <a:ext cx="5796724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3. </a:t>
            </a:r>
            <a:r>
              <a:rPr lang="ko-KR" altLang="en-US" sz="2000" b="1">
                <a:solidFill>
                  <a:schemeClr val="tx1"/>
                </a:solidFill>
              </a:rPr>
              <a:t>신호등 개수</a:t>
            </a:r>
            <a:r>
              <a:rPr lang="en-US" altLang="ko-KR" sz="2000" b="1">
                <a:solidFill>
                  <a:schemeClr val="tx1"/>
                </a:solidFill>
              </a:rPr>
              <a:t>,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4.</a:t>
            </a:r>
            <a:r>
              <a:rPr lang="ko-KR" altLang="en-US" sz="2000" b="1">
                <a:solidFill>
                  <a:schemeClr val="tx1"/>
                </a:solidFill>
              </a:rPr>
              <a:t> 어린이보호구역수 </a:t>
            </a:r>
            <a:r>
              <a:rPr lang="en-US" altLang="ko-KR" sz="2000" b="1">
                <a:solidFill>
                  <a:schemeClr val="tx1"/>
                </a:solidFill>
              </a:rPr>
              <a:t>5,</a:t>
            </a:r>
            <a:r>
              <a:rPr lang="ko-KR" altLang="en-US" sz="2000" b="1">
                <a:solidFill>
                  <a:schemeClr val="tx1"/>
                </a:solidFill>
              </a:rPr>
              <a:t> 교차로수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302" y="1772793"/>
            <a:ext cx="5724716" cy="45599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9884" y="316039"/>
            <a:ext cx="3694647" cy="291350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 rot="5400000" flipH="1" flipV="1">
            <a:off x="7050121" y="2762918"/>
            <a:ext cx="972122" cy="5760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12026" y="3537013"/>
            <a:ext cx="4032506" cy="36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격자내의</a:t>
            </a:r>
            <a:r>
              <a:rPr lang="en-US" altLang="ko-KR"/>
              <a:t> point</a:t>
            </a:r>
            <a:r>
              <a:rPr lang="ko-KR" altLang="en-US"/>
              <a:t> 개수</a:t>
            </a:r>
            <a:r>
              <a:rPr lang="en-US" altLang="ko-KR"/>
              <a:t> count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5867" y="3903345"/>
            <a:ext cx="5278843" cy="27660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" name="타원 18"/>
          <p:cNvSpPr/>
          <p:nvPr/>
        </p:nvSpPr>
        <p:spPr>
          <a:xfrm>
            <a:off x="4079748" y="3050952"/>
            <a:ext cx="864108" cy="81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rot="10800000" flipV="1">
            <a:off x="4943856" y="2564891"/>
            <a:ext cx="1706028" cy="664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07849" y="3231832"/>
            <a:ext cx="1404177" cy="39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rgbClr val="FF0000"/>
                </a:solidFill>
              </a:rPr>
              <a:t>ZOOM 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1307" y="701040"/>
            <a:ext cx="1944243" cy="42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298" y="1196721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6. </a:t>
            </a:r>
            <a:r>
              <a:rPr lang="ko-KR" altLang="en-US" sz="2000" b="1">
                <a:solidFill>
                  <a:schemeClr val="tx1"/>
                </a:solidFill>
              </a:rPr>
              <a:t>경사도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5584" y="1948180"/>
            <a:ext cx="3330100" cy="296163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45584" y="4955477"/>
            <a:ext cx="3456432" cy="34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전국에서 부산만 추출</a:t>
            </a:r>
            <a:r>
              <a:rPr lang="en-US" altLang="ko-KR" sz="1700">
                <a:solidFill>
                  <a:schemeClr val="tx1"/>
                </a:solidFill>
              </a:rPr>
              <a:t>(SGG_CD)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3">
            <a:lum/>
          </a:blip>
          <a:srcRect l="18750" t="16490"/>
          <a:stretch>
            <a:fillRect/>
          </a:stretch>
        </p:blipFill>
        <p:spPr>
          <a:xfrm>
            <a:off x="4295775" y="1948180"/>
            <a:ext cx="3350541" cy="29616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화살표: 오른쪽 21"/>
          <p:cNvSpPr/>
          <p:nvPr/>
        </p:nvSpPr>
        <p:spPr>
          <a:xfrm>
            <a:off x="3702016" y="3429000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55820" y="4953000"/>
            <a:ext cx="2520315" cy="34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1700"/>
              <a:t>격자 중심점 </a:t>
            </a:r>
            <a:r>
              <a:rPr lang="ko-KR" altLang="en-US" sz="1700">
                <a:solidFill>
                  <a:schemeClr val="tx1"/>
                </a:solidFill>
              </a:rPr>
              <a:t>추출</a:t>
            </a:r>
            <a:r>
              <a:rPr lang="en-US" altLang="ko-KR" sz="1700">
                <a:solidFill>
                  <a:schemeClr val="tx1"/>
                </a:solidFill>
              </a:rPr>
              <a:t>(</a:t>
            </a:r>
            <a:r>
              <a:rPr lang="ko-KR" altLang="en-US" sz="1700">
                <a:solidFill>
                  <a:schemeClr val="tx1"/>
                </a:solidFill>
              </a:rPr>
              <a:t>분홍점</a:t>
            </a:r>
            <a:r>
              <a:rPr lang="en-US" altLang="ko-KR" sz="17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39793" y="5263991"/>
            <a:ext cx="3206523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위치에따른 속성결합 </a:t>
            </a:r>
            <a:r>
              <a:rPr lang="en-US" altLang="ko-KR"/>
              <a:t>mean</a:t>
            </a:r>
          </a:p>
        </p:txBody>
      </p:sp>
      <p:sp>
        <p:nvSpPr>
          <p:cNvPr id="28" name="화살표: 오른쪽 27"/>
          <p:cNvSpPr/>
          <p:nvPr/>
        </p:nvSpPr>
        <p:spPr>
          <a:xfrm>
            <a:off x="7824216" y="3429000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00288" y="1925351"/>
            <a:ext cx="3546444" cy="300729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8913352" y="5024913"/>
            <a:ext cx="2520315" cy="60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1700"/>
              <a:t>위치에따른 속성결합 후</a:t>
            </a:r>
          </a:p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1700"/>
              <a:t>python</a:t>
            </a:r>
            <a:r>
              <a:rPr lang="ko-KR" altLang="en-US" sz="1700"/>
              <a:t>으로 정제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07386" y="5629751"/>
            <a:ext cx="4529328" cy="1066800"/>
          </a:xfrm>
          <a:prstGeom prst="rect">
            <a:avLst/>
          </a:prstGeom>
        </p:spPr>
      </p:pic>
      <p:sp>
        <p:nvSpPr>
          <p:cNvPr id="32" name="화살표: 오른쪽 31"/>
          <p:cNvSpPr/>
          <p:nvPr/>
        </p:nvSpPr>
        <p:spPr>
          <a:xfrm>
            <a:off x="839343" y="5947124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1307" y="701040"/>
            <a:ext cx="1944243" cy="42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79298" y="1591057"/>
            <a:ext cx="8082695" cy="34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원본 </a:t>
            </a:r>
            <a:r>
              <a:rPr lang="en-US" altLang="ko-KR" sz="1700">
                <a:solidFill>
                  <a:schemeClr val="tx1"/>
                </a:solidFill>
              </a:rPr>
              <a:t>csv</a:t>
            </a:r>
            <a:r>
              <a:rPr lang="ko-KR" altLang="en-US" sz="1700">
                <a:solidFill>
                  <a:schemeClr val="tx1"/>
                </a:solidFill>
              </a:rPr>
              <a:t>데이터에는 하나의 위치에 </a:t>
            </a:r>
            <a:r>
              <a:rPr lang="en-US" altLang="ko-KR" sz="1700">
                <a:solidFill>
                  <a:schemeClr val="tx1"/>
                </a:solidFill>
              </a:rPr>
              <a:t>point</a:t>
            </a:r>
            <a:r>
              <a:rPr lang="ko-KR" altLang="en-US" sz="1700">
                <a:solidFill>
                  <a:schemeClr val="tx1"/>
                </a:solidFill>
              </a:rPr>
              <a:t>가 여러개 겹치는 중복데이터가 다수 발견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9298" y="1196721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7. </a:t>
            </a:r>
            <a:r>
              <a:rPr lang="ko-KR" altLang="en-US" sz="2000" b="1">
                <a:solidFill>
                  <a:schemeClr val="tx1"/>
                </a:solidFill>
              </a:rPr>
              <a:t>과속방지턱개수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620" y="1939100"/>
            <a:ext cx="8082695" cy="34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따라서 위경도로 그룹화하여 중복제거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620" y="2287143"/>
            <a:ext cx="6426488" cy="59702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loc[’</a:t>
            </a:r>
            <a:r>
              <a:rPr lang="ko-KR" altLang="en-US" sz="1700">
                <a:solidFill>
                  <a:schemeClr val="tx1"/>
                </a:solidFill>
              </a:rPr>
              <a:t>위경도</a:t>
            </a:r>
            <a:r>
              <a:rPr lang="en-US" altLang="ko-KR" sz="1700">
                <a:solidFill>
                  <a:schemeClr val="tx1"/>
                </a:solidFill>
              </a:rPr>
              <a:t>’]</a:t>
            </a:r>
            <a:r>
              <a:rPr lang="ko-KR" altLang="en-US" sz="1700">
                <a:solidFill>
                  <a:schemeClr val="tx1"/>
                </a:solidFill>
              </a:rPr>
              <a:t> </a:t>
            </a:r>
            <a:r>
              <a:rPr lang="en-US" altLang="ko-KR" sz="1700">
                <a:solidFill>
                  <a:schemeClr val="tx1"/>
                </a:solidFill>
              </a:rPr>
              <a:t>=</a:t>
            </a:r>
            <a:r>
              <a:rPr lang="ko-KR" altLang="en-US" sz="1700">
                <a:solidFill>
                  <a:schemeClr val="tx1"/>
                </a:solidFill>
              </a:rPr>
              <a:t> </a:t>
            </a:r>
            <a:r>
              <a:rPr lang="en-US" altLang="ko-KR" sz="1700">
                <a:solidFill>
                  <a:schemeClr val="tx1"/>
                </a:solidFill>
              </a:rPr>
              <a:t>loc[’</a:t>
            </a:r>
            <a:r>
              <a:rPr lang="ko-KR" altLang="en-US" sz="1700">
                <a:solidFill>
                  <a:schemeClr val="tx1"/>
                </a:solidFill>
              </a:rPr>
              <a:t>위도</a:t>
            </a:r>
            <a:r>
              <a:rPr lang="en-US" altLang="ko-KR" sz="1700">
                <a:solidFill>
                  <a:schemeClr val="tx1"/>
                </a:solidFill>
              </a:rPr>
              <a:t>’].astype(str) + loc[’</a:t>
            </a:r>
            <a:r>
              <a:rPr lang="ko-KR" altLang="en-US" sz="1700">
                <a:solidFill>
                  <a:schemeClr val="tx1"/>
                </a:solidFill>
              </a:rPr>
              <a:t>경도</a:t>
            </a:r>
            <a:r>
              <a:rPr lang="en-US" altLang="ko-KR" sz="1700">
                <a:solidFill>
                  <a:schemeClr val="tx1"/>
                </a:solidFill>
              </a:rPr>
              <a:t>’].astype(str)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gloc = loc.groupby(’</a:t>
            </a:r>
            <a:r>
              <a:rPr lang="ko-KR" altLang="en-US" sz="1700">
                <a:solidFill>
                  <a:schemeClr val="tx1"/>
                </a:solidFill>
              </a:rPr>
              <a:t>위경도</a:t>
            </a:r>
            <a:r>
              <a:rPr lang="en-US" altLang="ko-KR" sz="1700">
                <a:solidFill>
                  <a:schemeClr val="tx1"/>
                </a:solidFill>
              </a:rPr>
              <a:t>’).head(1).reset_index(drop=True)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337" y="3068955"/>
            <a:ext cx="3456432" cy="32306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767334" y="6299645"/>
            <a:ext cx="3456432" cy="34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격자내의 </a:t>
            </a:r>
            <a:r>
              <a:rPr lang="en-US" altLang="ko-KR" sz="1700">
                <a:solidFill>
                  <a:schemeClr val="tx1"/>
                </a:solidFill>
              </a:rPr>
              <a:t>point</a:t>
            </a:r>
            <a:r>
              <a:rPr lang="ko-KR" altLang="en-US" sz="1700">
                <a:solidFill>
                  <a:schemeClr val="tx1"/>
                </a:solidFill>
              </a:rPr>
              <a:t>개수 </a:t>
            </a:r>
            <a:r>
              <a:rPr lang="en-US" altLang="ko-KR" sz="170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26" name="화살표: 오른쪽 25"/>
          <p:cNvSpPr/>
          <p:nvPr/>
        </p:nvSpPr>
        <p:spPr>
          <a:xfrm>
            <a:off x="4547806" y="4221099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9600" y="3284982"/>
            <a:ext cx="6264783" cy="237629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833776" y="5817299"/>
            <a:ext cx="3456432" cy="34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현재 </a:t>
            </a:r>
            <a:r>
              <a:rPr lang="en-US" altLang="ko-KR" sz="1700">
                <a:solidFill>
                  <a:schemeClr val="tx1"/>
                </a:solidFill>
              </a:rPr>
              <a:t>7</a:t>
            </a:r>
            <a:r>
              <a:rPr lang="ko-KR" altLang="en-US" sz="1700">
                <a:solidFill>
                  <a:schemeClr val="tx1"/>
                </a:solidFill>
              </a:rPr>
              <a:t>개 요인</a:t>
            </a:r>
            <a:r>
              <a:rPr lang="en-US" altLang="ko-KR" sz="1700">
                <a:solidFill>
                  <a:schemeClr val="tx1"/>
                </a:solidFill>
              </a:rPr>
              <a:t>(columns)</a:t>
            </a:r>
            <a:r>
              <a:rPr lang="ko-KR" altLang="en-US" sz="1700">
                <a:solidFill>
                  <a:schemeClr val="tx1"/>
                </a:solidFill>
              </a:rPr>
              <a:t> 결합</a:t>
            </a:r>
          </a:p>
        </p:txBody>
      </p:sp>
      <p:sp>
        <p:nvSpPr>
          <p:cNvPr id="29" name="화살표: 오른쪽 28"/>
          <p:cNvSpPr/>
          <p:nvPr/>
        </p:nvSpPr>
        <p:spPr>
          <a:xfrm>
            <a:off x="137254" y="4149090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1307" y="701040"/>
            <a:ext cx="1944243" cy="42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018412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8. </a:t>
            </a:r>
            <a:r>
              <a:rPr lang="ko-KR" altLang="en-US" sz="2000" b="1">
                <a:solidFill>
                  <a:schemeClr val="tx1"/>
                </a:solidFill>
              </a:rPr>
              <a:t>안전센터근처여부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88" y="1473614"/>
            <a:ext cx="4176522" cy="34941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245268" y="5013198"/>
            <a:ext cx="4500562" cy="69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119</a:t>
            </a:r>
            <a:r>
              <a:rPr lang="ko-KR" altLang="en-US" sz="2000">
                <a:solidFill>
                  <a:schemeClr val="tx1"/>
                </a:solidFill>
              </a:rPr>
              <a:t>안전센터 반경 </a:t>
            </a:r>
            <a:r>
              <a:rPr lang="en-US" altLang="ko-KR" sz="2000">
                <a:solidFill>
                  <a:schemeClr val="tx1"/>
                </a:solidFill>
              </a:rPr>
              <a:t>1km</a:t>
            </a:r>
            <a:r>
              <a:rPr lang="ko-KR" altLang="en-US" sz="2000">
                <a:solidFill>
                  <a:schemeClr val="tx1"/>
                </a:solidFill>
              </a:rPr>
              <a:t> 버퍼 생성후</a:t>
            </a: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값이 </a:t>
            </a:r>
            <a:r>
              <a:rPr lang="en-US" altLang="ko-KR" sz="2000">
                <a:solidFill>
                  <a:schemeClr val="tx1"/>
                </a:solidFill>
              </a:rPr>
              <a:t>1</a:t>
            </a:r>
            <a:r>
              <a:rPr lang="ko-KR" altLang="en-US" sz="2000">
                <a:solidFill>
                  <a:schemeClr val="tx1"/>
                </a:solidFill>
              </a:rPr>
              <a:t>인 여부</a:t>
            </a:r>
            <a:r>
              <a:rPr lang="en-US" altLang="ko-KR" sz="2000">
                <a:solidFill>
                  <a:schemeClr val="tx1"/>
                </a:solidFill>
              </a:rPr>
              <a:t>column</a:t>
            </a:r>
            <a:r>
              <a:rPr lang="ko-KR" altLang="en-US" sz="2000">
                <a:solidFill>
                  <a:schemeClr val="tx1"/>
                </a:solidFill>
              </a:rPr>
              <a:t> 생성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8099" y="1428179"/>
            <a:ext cx="4104514" cy="358501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5" name="화살표: 오른쪽 34"/>
          <p:cNvSpPr/>
          <p:nvPr/>
        </p:nvSpPr>
        <p:spPr>
          <a:xfrm>
            <a:off x="5339905" y="3212973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888099" y="5085207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격자와 </a:t>
            </a:r>
            <a:r>
              <a:rPr lang="en-US" altLang="ko-KR" sz="2000">
                <a:solidFill>
                  <a:schemeClr val="tx1"/>
                </a:solidFill>
              </a:rPr>
              <a:t>touch</a:t>
            </a:r>
            <a:r>
              <a:rPr lang="ko-KR" altLang="en-US" sz="2000">
                <a:solidFill>
                  <a:schemeClr val="tx1"/>
                </a:solidFill>
              </a:rPr>
              <a:t> 조건으로 속성결합</a:t>
            </a:r>
            <a:r>
              <a:rPr lang="en-US" altLang="ko-KR" sz="2000">
                <a:solidFill>
                  <a:schemeClr val="tx1"/>
                </a:solidFill>
              </a:rPr>
              <a:t>(0,1)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b="67210"/>
          <a:stretch>
            <a:fillRect/>
          </a:stretch>
        </p:blipFill>
        <p:spPr>
          <a:xfrm>
            <a:off x="3215640" y="5713094"/>
            <a:ext cx="8587074" cy="102832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1307" y="701040"/>
            <a:ext cx="1944243" cy="42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196721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9. 2.5</a:t>
            </a:r>
            <a:r>
              <a:rPr lang="ko-KR" altLang="en-US" sz="2000" b="1">
                <a:solidFill>
                  <a:schemeClr val="tx1"/>
                </a:solidFill>
              </a:rPr>
              <a:t>미터 이하 도로폭 개수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0686" y="1529905"/>
            <a:ext cx="4597908" cy="24665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288" y="1791081"/>
            <a:ext cx="3672460" cy="37981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0" name="화살표: 오른쪽 39"/>
          <p:cNvSpPr/>
          <p:nvPr/>
        </p:nvSpPr>
        <p:spPr>
          <a:xfrm>
            <a:off x="4979860" y="2547175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79298" y="5589270"/>
            <a:ext cx="3431667" cy="39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부산광역시 도로 </a:t>
            </a:r>
            <a:r>
              <a:rPr lang="en-US" altLang="ko-KR" sz="2000">
                <a:solidFill>
                  <a:schemeClr val="tx1"/>
                </a:solidFill>
              </a:rPr>
              <a:t>shp</a:t>
            </a:r>
            <a:r>
              <a:rPr lang="ko-KR" altLang="en-US" sz="2000">
                <a:solidFill>
                  <a:schemeClr val="tx1"/>
                </a:solidFill>
              </a:rPr>
              <a:t>에서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8032" y="3996499"/>
            <a:ext cx="4500562" cy="39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표현식으로 데이터 필터링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4276" y="4920614"/>
            <a:ext cx="7707724" cy="10591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6348032" y="6165342"/>
            <a:ext cx="4500562" cy="39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위치에따른 속성결합 </a:t>
            </a:r>
            <a:r>
              <a:rPr lang="en-US" altLang="ko-KR" sz="200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46" name="화살표: 오른쪽 45"/>
          <p:cNvSpPr/>
          <p:nvPr/>
        </p:nvSpPr>
        <p:spPr>
          <a:xfrm rot="5400000">
            <a:off x="8279606" y="4434553"/>
            <a:ext cx="540067" cy="43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  <a:ln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1307" y="701040"/>
            <a:ext cx="1944243" cy="42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196721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산출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8512" y="2541270"/>
            <a:ext cx="7389767" cy="16415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# minmax 스케일러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from sklearn.preprocessing import MinMaxScaler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x_train = df.iloc[:,11:]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scaler = MinMaxScaler()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x_train_scaled = scaler.fit_transform(x_train)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x_train_scaled = pd.DataFrame(x_train_scaled)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9331" y="1591057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10-1. </a:t>
            </a:r>
            <a:r>
              <a:rPr lang="ko-KR" altLang="en-US" sz="2000" b="1">
                <a:solidFill>
                  <a:schemeClr val="tx1"/>
                </a:solidFill>
              </a:rPr>
              <a:t>데이터 정규화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8512" y="1939100"/>
            <a:ext cx="10990217" cy="6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각 데이터 마다 단위</a:t>
            </a:r>
            <a:r>
              <a:rPr lang="en-US" altLang="ko-KR" sz="1700">
                <a:solidFill>
                  <a:schemeClr val="tx1"/>
                </a:solidFill>
              </a:rPr>
              <a:t>(</a:t>
            </a:r>
            <a:r>
              <a:rPr lang="ko-KR" altLang="en-US" sz="1700">
                <a:solidFill>
                  <a:schemeClr val="tx1"/>
                </a:solidFill>
              </a:rPr>
              <a:t>범주</a:t>
            </a:r>
            <a:r>
              <a:rPr lang="en-US" altLang="ko-KR" sz="1700">
                <a:solidFill>
                  <a:schemeClr val="tx1"/>
                </a:solidFill>
              </a:rPr>
              <a:t>)</a:t>
            </a:r>
            <a:r>
              <a:rPr lang="ko-KR" altLang="en-US" sz="1700">
                <a:solidFill>
                  <a:schemeClr val="tx1"/>
                </a:solidFill>
              </a:rPr>
              <a:t>가 다르므로 올바른 지표 산출을 위해서는 정규화</a:t>
            </a:r>
            <a:r>
              <a:rPr lang="en-US" altLang="ko-KR" sz="1700">
                <a:solidFill>
                  <a:schemeClr val="tx1"/>
                </a:solidFill>
              </a:rPr>
              <a:t>(</a:t>
            </a:r>
            <a:r>
              <a:rPr lang="ko-KR" altLang="en-US" sz="1700">
                <a:solidFill>
                  <a:schemeClr val="tx1"/>
                </a:solidFill>
              </a:rPr>
              <a:t>단위보정</a:t>
            </a:r>
            <a:r>
              <a:rPr lang="en-US" altLang="ko-KR" sz="1700">
                <a:solidFill>
                  <a:schemeClr val="tx1"/>
                </a:solidFill>
              </a:rPr>
              <a:t>)</a:t>
            </a:r>
            <a:r>
              <a:rPr lang="ko-KR" altLang="en-US" sz="1700">
                <a:solidFill>
                  <a:schemeClr val="tx1"/>
                </a:solidFill>
              </a:rPr>
              <a:t> 과정이 필요하다</a:t>
            </a:r>
            <a:r>
              <a:rPr lang="en-US" altLang="ko-KR" sz="170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1700">
                <a:solidFill>
                  <a:schemeClr val="tx1"/>
                </a:solidFill>
              </a:rPr>
              <a:t>이를 위해 </a:t>
            </a:r>
            <a:r>
              <a:rPr lang="en-US" altLang="ko-KR" sz="1700">
                <a:solidFill>
                  <a:schemeClr val="tx1"/>
                </a:solidFill>
              </a:rPr>
              <a:t>sklearn</a:t>
            </a:r>
            <a:r>
              <a:rPr lang="ko-KR" altLang="en-US" sz="1700">
                <a:solidFill>
                  <a:schemeClr val="tx1"/>
                </a:solidFill>
              </a:rPr>
              <a:t> 라이브러리의 </a:t>
            </a:r>
            <a:r>
              <a:rPr lang="en-US" altLang="ko-KR" sz="1700">
                <a:solidFill>
                  <a:schemeClr val="tx1"/>
                </a:solidFill>
              </a:rPr>
              <a:t>min-max</a:t>
            </a:r>
            <a:r>
              <a:rPr lang="ko-KR" altLang="en-US" sz="1700">
                <a:solidFill>
                  <a:schemeClr val="tx1"/>
                </a:solidFill>
              </a:rPr>
              <a:t> </a:t>
            </a:r>
            <a:r>
              <a:rPr lang="en-US" altLang="ko-KR" sz="1700">
                <a:solidFill>
                  <a:schemeClr val="tx1"/>
                </a:solidFill>
              </a:rPr>
              <a:t>scaler</a:t>
            </a:r>
            <a:r>
              <a:rPr lang="ko-KR" altLang="en-US" sz="1700">
                <a:solidFill>
                  <a:schemeClr val="tx1"/>
                </a:solidFill>
              </a:rPr>
              <a:t>를 사용하였다</a:t>
            </a:r>
            <a:r>
              <a:rPr lang="en-US" altLang="ko-KR" sz="1700">
                <a:solidFill>
                  <a:schemeClr val="tx1"/>
                </a:solidFill>
              </a:rPr>
              <a:t>.(0~1)</a:t>
            </a:r>
            <a:r>
              <a:rPr lang="ko-KR" altLang="en-US" sz="1700">
                <a:solidFill>
                  <a:schemeClr val="tx1"/>
                </a:solidFill>
              </a:rPr>
              <a:t>사이로 단위 보정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8512" y="4621529"/>
            <a:ext cx="6156769" cy="39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10-2. </a:t>
            </a:r>
            <a:r>
              <a:rPr lang="ko-KR" altLang="en-US" sz="2000" b="1">
                <a:solidFill>
                  <a:schemeClr val="tx1"/>
                </a:solidFill>
              </a:rPr>
              <a:t>가중치 설정 후 출동취약지수 파생 </a:t>
            </a:r>
            <a:r>
              <a:rPr lang="en-US" altLang="ko-KR" sz="2000" b="1">
                <a:solidFill>
                  <a:schemeClr val="tx1"/>
                </a:solidFill>
              </a:rPr>
              <a:t>column</a:t>
            </a:r>
            <a:r>
              <a:rPr lang="ko-KR" altLang="en-US" sz="2000" b="1">
                <a:solidFill>
                  <a:schemeClr val="tx1"/>
                </a:solidFill>
              </a:rPr>
              <a:t> 추가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8512" y="5229225"/>
            <a:ext cx="10990217" cy="866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1700">
                <a:solidFill>
                  <a:schemeClr val="tx1"/>
                </a:solidFill>
              </a:rPr>
              <a:t>df_scaled['출동취약지수'] = (2 * df_scaled['신호등개수']) + (1.6 * df_scaled['어린이보호구역수']) + (1.3 * df_scaled['교차로수']) +</a:t>
            </a:r>
            <a:r>
              <a:rPr lang="ko-KR" altLang="en-US" sz="1700">
                <a:solidFill>
                  <a:schemeClr val="tx1"/>
                </a:solidFill>
              </a:rPr>
              <a:t> </a:t>
            </a:r>
            <a:r>
              <a:rPr lang="en-US" altLang="ko-KR" sz="1700">
                <a:solidFill>
                  <a:schemeClr val="tx1"/>
                </a:solidFill>
              </a:rPr>
              <a:t>(2 * df_scaled['경사도']) + df_scaled['과속방지턱개수'] + (2.5 * df_scaled['2.5도로폭이하개수']) - (1.8 * df_scaled['도로폭_평균']) - (df_scaled['도로길이_평균'])  -(3*df_scaled['안전센터근처여부'])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1307" y="701040"/>
            <a:ext cx="5760720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3-2.</a:t>
            </a:r>
            <a:r>
              <a:rPr lang="ko-KR" altLang="en-US" sz="2200"/>
              <a:t> 요인집계</a:t>
            </a:r>
            <a:r>
              <a:rPr lang="en-US" altLang="ko-KR" sz="2200"/>
              <a:t>(</a:t>
            </a:r>
            <a:r>
              <a:rPr lang="ko-KR" altLang="en-US" sz="2200"/>
              <a:t>정규화 및 출동취약지수 산출</a:t>
            </a:r>
            <a:r>
              <a:rPr lang="en-US" altLang="ko-KR" sz="220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65A0B-4A46-A86A-C5CD-110D3E494B1B}"/>
              </a:ext>
            </a:extLst>
          </p:cNvPr>
          <p:cNvSpPr txBox="1">
            <a:spLocks/>
          </p:cNvSpPr>
          <p:nvPr/>
        </p:nvSpPr>
        <p:spPr>
          <a:xfrm>
            <a:off x="206951" y="268624"/>
            <a:ext cx="6272646" cy="72904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altLang="ko-KR" sz="2500" b="1" dirty="0">
                <a:latin typeface="+mn-lt"/>
                <a:ea typeface="+mn-ea"/>
                <a:cs typeface="+mn-cs"/>
              </a:rPr>
              <a:t>1.</a:t>
            </a:r>
            <a:r>
              <a:rPr lang="ko-KR" altLang="en-US" sz="2500" b="1" dirty="0">
                <a:latin typeface="+mn-lt"/>
                <a:ea typeface="+mn-ea"/>
                <a:cs typeface="+mn-cs"/>
              </a:rPr>
              <a:t>문제제기 </a:t>
            </a:r>
            <a:r>
              <a:rPr lang="en-US" altLang="ko-KR" sz="2500" b="1" dirty="0">
                <a:latin typeface="+mn-lt"/>
                <a:ea typeface="+mn-ea"/>
                <a:cs typeface="+mn-cs"/>
              </a:rPr>
              <a:t>-</a:t>
            </a:r>
            <a:r>
              <a:rPr lang="ko-KR" altLang="en-US" sz="2500" b="1" dirty="0">
                <a:latin typeface="+mn-lt"/>
                <a:ea typeface="+mn-ea"/>
                <a:cs typeface="+mn-cs"/>
              </a:rPr>
              <a:t> 분석배경</a:t>
            </a:r>
            <a:endParaRPr lang="ko-KR" altLang="en-US" sz="2500" b="1" dirty="0">
              <a:latin typeface="+mn-lt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47E4A1B-2AA1-5091-7DAB-A1E30491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1" y="1078657"/>
            <a:ext cx="7060880" cy="1657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B53A7C-9C12-EDAA-5CB8-227B067A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9362">
            <a:off x="4824675" y="2247597"/>
            <a:ext cx="7333158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1B0C42-7338-EF57-A09A-E3D30497CB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191">
            <a:off x="658662" y="3715055"/>
            <a:ext cx="7166266" cy="63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BC2504-1002-A19D-DB9A-ED8777D2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2829">
            <a:off x="3357110" y="5132862"/>
            <a:ext cx="7521748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1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052703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7039"/>
            <a:ext cx="12192000" cy="541096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1307" y="701040"/>
            <a:ext cx="252031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3-3.</a:t>
            </a:r>
            <a:r>
              <a:rPr lang="ko-KR" altLang="en-US" sz="2200"/>
              <a:t> </a:t>
            </a:r>
            <a:r>
              <a:rPr lang="ko-KR" altLang="en-US" sz="2200" u="sng"/>
              <a:t>통합분석결과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052703"/>
            <a:ext cx="5202910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297" y="1447039"/>
            <a:ext cx="9937242" cy="110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결과해석 </a:t>
            </a:r>
            <a:r>
              <a:rPr lang="en-US" altLang="ko-KR" sz="2200"/>
              <a:t>:</a:t>
            </a:r>
            <a:endParaRPr lang="en-US" altLang="ko-KR" sz="22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경사도 가중치에 의해 산지는 대부분 출동취약지수가 높게 도출</a:t>
            </a:r>
            <a:endParaRPr lang="ko-KR" altLang="en-US" sz="22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안전센터와 거리가 가까운 지역은 의도에맞게 출동취약지수가 낮게 도출</a:t>
            </a:r>
            <a:endParaRPr lang="ko-KR" altLang="en-US" sz="2200"/>
          </a:p>
        </p:txBody>
      </p:sp>
      <p:sp>
        <p:nvSpPr>
          <p:cNvPr id="54" name="TextBox 53"/>
          <p:cNvSpPr txBox="1"/>
          <p:nvPr/>
        </p:nvSpPr>
        <p:spPr>
          <a:xfrm>
            <a:off x="479297" y="2881503"/>
            <a:ext cx="9937242" cy="1098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분석요소 도출</a:t>
            </a:r>
            <a:r>
              <a:rPr lang="en-US" altLang="ko-KR" sz="2200"/>
              <a:t>:</a:t>
            </a:r>
            <a:endParaRPr lang="en-US" altLang="ko-KR" sz="22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산지는 제외하고 주거지역위주로 출동취약지수가 높은지역 도출 필요</a:t>
            </a:r>
            <a:endParaRPr lang="ko-KR" altLang="en-US" sz="22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200"/>
              <a:t>안전센터와 상관없이 진입이 어려운지역 따로 결과 도출 필요</a:t>
            </a:r>
            <a:endParaRPr lang="ko-KR" altLang="en-US" sz="220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rcRect b="81250"/>
          <a:stretch>
            <a:fillRect/>
          </a:stretch>
        </p:blipFill>
        <p:spPr>
          <a:xfrm>
            <a:off x="1055370" y="4051554"/>
            <a:ext cx="10621328" cy="261785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  <a:endParaRPr lang="ko-KR" altLang="en-US" sz="2500" b="1"/>
          </a:p>
        </p:txBody>
      </p:sp>
      <p:sp>
        <p:nvSpPr>
          <p:cNvPr id="59" name="TextBox 58"/>
          <p:cNvSpPr txBox="1"/>
          <p:nvPr/>
        </p:nvSpPr>
        <p:spPr>
          <a:xfrm>
            <a:off x="551307" y="701040"/>
            <a:ext cx="252031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3-3.</a:t>
            </a:r>
            <a:r>
              <a:rPr lang="ko-KR" altLang="en-US" sz="2200"/>
              <a:t> </a:t>
            </a:r>
            <a:r>
              <a:rPr lang="ko-KR" altLang="en-US" sz="2200" u="sng"/>
              <a:t>통합분석결과</a:t>
            </a:r>
            <a:endParaRPr lang="ko-KR" altLang="en-US" sz="2200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052703"/>
            <a:ext cx="4500562" cy="39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취약요인간의 상관계수 매트릭스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1307" y="701040"/>
            <a:ext cx="252031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3-3.</a:t>
            </a:r>
            <a:r>
              <a:rPr lang="ko-KR" altLang="en-US" sz="2200"/>
              <a:t> </a:t>
            </a:r>
            <a:r>
              <a:rPr lang="ko-KR" altLang="en-US" sz="2200" u="sng"/>
              <a:t>통합분석결과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0985" y="1570990"/>
            <a:ext cx="5327149" cy="4755111"/>
          </a:xfrm>
          <a:prstGeom prst="rect">
            <a:avLst/>
          </a:prstGeom>
          <a:ln>
            <a:solidFill>
              <a:schemeClr val="dk1"/>
            </a:solidFill>
          </a:ln>
        </p:spPr>
      </p:pic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6342496" y="1033030"/>
          <a:ext cx="5034603" cy="1483360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83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cor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교차로수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신호등개수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도로폭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도로길이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교차로수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안전센터근처여부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6279061" y="489092"/>
            <a:ext cx="1306320" cy="39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almost 1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6360008" y="3045403"/>
          <a:ext cx="5034603" cy="1483360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83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cor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도로폭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u="sng"/>
                        <a:t>경사도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-.28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교차로수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u="sng"/>
                        <a:t>경사도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-.22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신호등개수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u="sng"/>
                        <a:t>경사도</a:t>
                      </a:r>
                      <a:r>
                        <a:rPr lang="ko-KR" alt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-.18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335826" y="2638425"/>
            <a:ext cx="1594956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almost -1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04406" y="5149215"/>
            <a:ext cx="5358766" cy="10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 u="sng"/>
              <a:t>경사도 기준</a:t>
            </a:r>
            <a:endParaRPr lang="ko-KR" altLang="en-US" sz="2200"/>
          </a:p>
          <a:p>
            <a:pPr algn="ctr">
              <a:defRPr/>
            </a:pPr>
            <a:r>
              <a:rPr lang="ko-KR" altLang="en-US" sz="2200"/>
              <a:t>경사가 없는 지역과 있는 지역의 </a:t>
            </a:r>
          </a:p>
          <a:p>
            <a:pPr algn="ctr">
              <a:defRPr/>
            </a:pPr>
            <a:r>
              <a:rPr lang="ko-KR" altLang="en-US" sz="2200" b="1">
                <a:solidFill>
                  <a:srgbClr val="FF0000"/>
                </a:solidFill>
              </a:rPr>
              <a:t>출동 대책차별화</a:t>
            </a:r>
            <a:r>
              <a:rPr lang="ko-KR" altLang="en-US" sz="2200"/>
              <a:t> 필요 </a:t>
            </a:r>
          </a:p>
        </p:txBody>
      </p:sp>
      <p:sp>
        <p:nvSpPr>
          <p:cNvPr id="66" name="화살표: 오른쪽 65"/>
          <p:cNvSpPr/>
          <p:nvPr/>
        </p:nvSpPr>
        <p:spPr>
          <a:xfrm rot="5400000">
            <a:off x="8705850" y="4733925"/>
            <a:ext cx="571500" cy="5619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6" y="1052703"/>
            <a:ext cx="6912866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동래지역 지점 도출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5895"/>
            <a:ext cx="12192000" cy="541210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5" name="타원 54"/>
          <p:cNvSpPr/>
          <p:nvPr/>
        </p:nvSpPr>
        <p:spPr>
          <a:xfrm>
            <a:off x="4732019" y="2595086"/>
            <a:ext cx="1152144" cy="1667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519928" y="4932426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rot="10800000" flipV="1">
            <a:off x="6096000" y="1112524"/>
            <a:ext cx="2232279" cy="17404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rot="5400000">
            <a:off x="5945888" y="1838707"/>
            <a:ext cx="3468619" cy="20162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212138" y="716664"/>
            <a:ext cx="2808352" cy="39586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※출동취약지역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08091" y="3009137"/>
            <a:ext cx="423673" cy="41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48399" y="5103875"/>
            <a:ext cx="423673" cy="422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2" name="타원 61"/>
          <p:cNvSpPr/>
          <p:nvPr/>
        </p:nvSpPr>
        <p:spPr>
          <a:xfrm>
            <a:off x="2791967" y="3987546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368039" y="3987546"/>
            <a:ext cx="423673" cy="422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5895"/>
            <a:ext cx="12192000" cy="54121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9296" y="1052703"/>
            <a:ext cx="6912866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부산북부</a:t>
            </a:r>
            <a:r>
              <a:rPr lang="en-US" altLang="ko-KR" sz="2000" b="1">
                <a:solidFill>
                  <a:schemeClr val="tx1"/>
                </a:solidFill>
              </a:rPr>
              <a:t>(</a:t>
            </a:r>
            <a:r>
              <a:rPr lang="ko-KR" altLang="en-US" sz="2000" b="1">
                <a:solidFill>
                  <a:schemeClr val="tx1"/>
                </a:solidFill>
              </a:rPr>
              <a:t>동래</a:t>
            </a:r>
            <a:r>
              <a:rPr lang="en-US" altLang="ko-KR" sz="2000" b="1">
                <a:solidFill>
                  <a:schemeClr val="tx1"/>
                </a:solidFill>
              </a:rPr>
              <a:t>~</a:t>
            </a:r>
            <a:r>
              <a:rPr lang="ko-KR" altLang="en-US" sz="2000" b="1">
                <a:solidFill>
                  <a:schemeClr val="tx1"/>
                </a:solidFill>
              </a:rPr>
              <a:t>노포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타원 54"/>
          <p:cNvSpPr/>
          <p:nvPr/>
        </p:nvSpPr>
        <p:spPr>
          <a:xfrm>
            <a:off x="4259769" y="5314949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943856" y="248412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rot="10800000" flipV="1">
            <a:off x="6096000" y="1112524"/>
            <a:ext cx="2232279" cy="17404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55" idx="7"/>
          </p:cNvCxnSpPr>
          <p:nvPr/>
        </p:nvCxnSpPr>
        <p:spPr>
          <a:xfrm rot="5400000">
            <a:off x="4795356" y="1560354"/>
            <a:ext cx="4340800" cy="34451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212138" y="716664"/>
            <a:ext cx="2808352" cy="39586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※출동취약지역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47933" y="5457443"/>
            <a:ext cx="423673" cy="41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35841" y="2424684"/>
            <a:ext cx="423673" cy="422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7" y="1052703"/>
            <a:ext cx="7056883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서면 </a:t>
            </a:r>
            <a:r>
              <a:rPr lang="en-US" altLang="ko-KR" sz="2000" b="1">
                <a:solidFill>
                  <a:schemeClr val="tx1"/>
                </a:solidFill>
              </a:rPr>
              <a:t>~</a:t>
            </a:r>
            <a:r>
              <a:rPr lang="ko-KR" altLang="en-US" sz="2000" b="1">
                <a:solidFill>
                  <a:schemeClr val="tx1"/>
                </a:solidFill>
              </a:rPr>
              <a:t> 연산 </a:t>
            </a:r>
            <a:r>
              <a:rPr lang="en-US" altLang="ko-KR" sz="2000" b="1">
                <a:solidFill>
                  <a:schemeClr val="tx1"/>
                </a:solidFill>
              </a:rPr>
              <a:t>~</a:t>
            </a:r>
            <a:r>
              <a:rPr lang="ko-KR" altLang="en-US" sz="2000" b="1">
                <a:solidFill>
                  <a:schemeClr val="tx1"/>
                </a:solidFill>
              </a:rPr>
              <a:t> 양정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1445895"/>
            <a:ext cx="12191999" cy="541210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타원 55"/>
          <p:cNvSpPr/>
          <p:nvPr/>
        </p:nvSpPr>
        <p:spPr>
          <a:xfrm>
            <a:off x="7383781" y="2412111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748017" y="2348865"/>
            <a:ext cx="423673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6456045" y="5796534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960108" y="6136005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0" name="타원 59"/>
          <p:cNvSpPr/>
          <p:nvPr/>
        </p:nvSpPr>
        <p:spPr>
          <a:xfrm>
            <a:off x="4259769" y="2860738"/>
            <a:ext cx="787908" cy="8301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189856" y="3690937"/>
            <a:ext cx="423673" cy="42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rcRect r="18700"/>
          <a:stretch>
            <a:fillRect/>
          </a:stretch>
        </p:blipFill>
        <p:spPr>
          <a:xfrm>
            <a:off x="0" y="1445895"/>
            <a:ext cx="12192000" cy="541210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9297" y="1052703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부산 서부</a:t>
            </a:r>
          </a:p>
        </p:txBody>
      </p:sp>
      <p:sp>
        <p:nvSpPr>
          <p:cNvPr id="58" name="타원 57"/>
          <p:cNvSpPr/>
          <p:nvPr/>
        </p:nvSpPr>
        <p:spPr>
          <a:xfrm>
            <a:off x="6096000" y="4212336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884163" y="4259961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61" name="타원 60"/>
          <p:cNvSpPr/>
          <p:nvPr/>
        </p:nvSpPr>
        <p:spPr>
          <a:xfrm>
            <a:off x="7392162" y="3429000"/>
            <a:ext cx="576072" cy="576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900414" y="3216592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445895"/>
            <a:ext cx="12192002" cy="541210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9297" y="1052703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부산서북부</a:t>
            </a:r>
            <a:r>
              <a:rPr lang="en-US" altLang="ko-KR" sz="2000" b="1">
                <a:solidFill>
                  <a:schemeClr val="tx1"/>
                </a:solidFill>
              </a:rPr>
              <a:t>(</a:t>
            </a:r>
            <a:r>
              <a:rPr lang="ko-KR" altLang="en-US" sz="2000" b="1">
                <a:solidFill>
                  <a:schemeClr val="tx1"/>
                </a:solidFill>
              </a:rPr>
              <a:t>북구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7" name="타원 66"/>
          <p:cNvSpPr/>
          <p:nvPr/>
        </p:nvSpPr>
        <p:spPr>
          <a:xfrm>
            <a:off x="5195577" y="2556938"/>
            <a:ext cx="1377172" cy="1320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884163" y="3217163"/>
            <a:ext cx="423673" cy="42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07866" y="5589270"/>
            <a:ext cx="423673" cy="42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3931539" y="5537551"/>
            <a:ext cx="1377172" cy="1320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56766"/>
            <a:ext cx="12192002" cy="530123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9297" y="1052703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부산 남부</a:t>
            </a:r>
          </a:p>
        </p:txBody>
      </p:sp>
      <p:sp>
        <p:nvSpPr>
          <p:cNvPr id="56" name="타원 55"/>
          <p:cNvSpPr/>
          <p:nvPr/>
        </p:nvSpPr>
        <p:spPr>
          <a:xfrm>
            <a:off x="6456045" y="342900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540370" y="3852100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3</a:t>
            </a:r>
          </a:p>
        </p:txBody>
      </p:sp>
      <p:sp>
        <p:nvSpPr>
          <p:cNvPr id="58" name="타원 57"/>
          <p:cNvSpPr/>
          <p:nvPr/>
        </p:nvSpPr>
        <p:spPr>
          <a:xfrm>
            <a:off x="0" y="4509135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5241607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62" name="타원 61"/>
          <p:cNvSpPr/>
          <p:nvPr/>
        </p:nvSpPr>
        <p:spPr>
          <a:xfrm>
            <a:off x="5303901" y="2322576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161978" y="2112168"/>
            <a:ext cx="2298002" cy="419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 b="1"/>
              <a:t>서면지역 취약지</a:t>
            </a:r>
          </a:p>
        </p:txBody>
      </p:sp>
      <p:sp>
        <p:nvSpPr>
          <p:cNvPr id="64" name="타원 63"/>
          <p:cNvSpPr/>
          <p:nvPr/>
        </p:nvSpPr>
        <p:spPr>
          <a:xfrm>
            <a:off x="2999612" y="342900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728083" y="4162520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5895"/>
            <a:ext cx="12192000" cy="541210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9297" y="1052703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부산 동부</a:t>
            </a:r>
          </a:p>
        </p:txBody>
      </p:sp>
      <p:sp>
        <p:nvSpPr>
          <p:cNvPr id="56" name="타원 55"/>
          <p:cNvSpPr/>
          <p:nvPr/>
        </p:nvSpPr>
        <p:spPr>
          <a:xfrm>
            <a:off x="6600063" y="342900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540370" y="3852100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2059304" y="5109591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999612" y="5629656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2" name="타원 61"/>
          <p:cNvSpPr/>
          <p:nvPr/>
        </p:nvSpPr>
        <p:spPr>
          <a:xfrm>
            <a:off x="5164073" y="406346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952237" y="3901440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06951" y="268624"/>
            <a:ext cx="4319541" cy="729047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문제제기 </a:t>
            </a:r>
            <a:r>
              <a:rPr lang="en-US" altLang="ko-KR" sz="25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주제선정배경</a:t>
            </a:r>
            <a:endParaRPr lang="ko-KR" altLang="en-US" sz="25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587" y="1126842"/>
            <a:ext cx="815099" cy="815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2132" y="1495904"/>
            <a:ext cx="7138940" cy="435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출동 </a:t>
            </a:r>
            <a:r>
              <a:rPr lang="ko-KR" altLang="en-US" sz="2200" b="1"/>
              <a:t>골든타임</a:t>
            </a:r>
            <a:r>
              <a:rPr lang="ko-KR" altLang="en-US" sz="2100"/>
              <a:t> 준수의 필요성 </a:t>
            </a:r>
            <a:r>
              <a:rPr lang="en-US" altLang="ko-KR" sz="2100"/>
              <a:t>:</a:t>
            </a:r>
            <a:r>
              <a:rPr lang="ko-KR" altLang="en-US" sz="2100"/>
              <a:t> </a:t>
            </a:r>
            <a:r>
              <a:rPr lang="ko-KR" altLang="en-US" sz="2300" b="1"/>
              <a:t>생명확보</a:t>
            </a:r>
            <a:r>
              <a:rPr lang="ko-KR" altLang="en-US" sz="2100"/>
              <a:t>에 결정적</a:t>
            </a:r>
            <a:endParaRPr lang="ko-KR" altLang="en-US" sz="2100"/>
          </a:p>
        </p:txBody>
      </p:sp>
      <p:sp>
        <p:nvSpPr>
          <p:cNvPr id="10" name="TextBox 9"/>
          <p:cNvSpPr txBox="1"/>
          <p:nvPr/>
        </p:nvSpPr>
        <p:spPr>
          <a:xfrm>
            <a:off x="1582109" y="2541827"/>
            <a:ext cx="10160001" cy="770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부산광역시의 </a:t>
            </a:r>
            <a:r>
              <a:rPr lang="ko-KR" altLang="en-US" sz="2200" b="1"/>
              <a:t>지정학적 특이성</a:t>
            </a:r>
            <a:r>
              <a:rPr lang="ko-KR" altLang="en-US" sz="2100"/>
              <a:t> </a:t>
            </a:r>
            <a:r>
              <a:rPr lang="en-US" altLang="ko-KR" sz="2100"/>
              <a:t>:</a:t>
            </a:r>
            <a:r>
              <a:rPr lang="ko-KR" altLang="en-US" sz="2100"/>
              <a:t> 산지형多</a:t>
            </a:r>
            <a:r>
              <a:rPr lang="en-US" altLang="ko-KR" sz="2100"/>
              <a:t>,</a:t>
            </a:r>
            <a:r>
              <a:rPr lang="ko-KR" altLang="en-US" sz="2100"/>
              <a:t> 도로가 복잡</a:t>
            </a:r>
            <a:r>
              <a:rPr lang="en-US" altLang="ko-KR" sz="2100"/>
              <a:t>,</a:t>
            </a:r>
            <a:r>
              <a:rPr lang="ko-KR" altLang="en-US" sz="2100"/>
              <a:t> 피서지有</a:t>
            </a:r>
            <a:r>
              <a:rPr lang="en-US" altLang="ko-KR" sz="2100"/>
              <a:t>(</a:t>
            </a:r>
            <a:r>
              <a:rPr lang="ko-KR" altLang="en-US" sz="2100"/>
              <a:t>바다</a:t>
            </a:r>
            <a:r>
              <a:rPr lang="en-US" altLang="ko-KR" sz="2100"/>
              <a:t>)</a:t>
            </a:r>
            <a:endParaRPr lang="en-US" altLang="ko-KR" sz="21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부산광역시에 알맞은 </a:t>
            </a:r>
            <a:r>
              <a:rPr lang="ko-KR" altLang="en-US" sz="2300" b="1"/>
              <a:t>출동취약지수</a:t>
            </a:r>
            <a:r>
              <a:rPr lang="ko-KR" altLang="en-US" sz="2100"/>
              <a:t> 산출 필요</a:t>
            </a:r>
            <a:r>
              <a:rPr lang="en-US" altLang="ko-KR" sz="2100"/>
              <a:t>(</a:t>
            </a:r>
            <a:r>
              <a:rPr lang="ko-KR" altLang="en-US" sz="2100"/>
              <a:t>다른 지역과 </a:t>
            </a:r>
            <a:r>
              <a:rPr lang="ko-KR" altLang="en-US" sz="2300" b="1"/>
              <a:t>차별화</a:t>
            </a:r>
            <a:r>
              <a:rPr lang="ko-KR" altLang="en-US" sz="2100"/>
              <a:t>가 필요</a:t>
            </a:r>
            <a:r>
              <a:rPr lang="en-US" altLang="ko-KR" sz="2100"/>
              <a:t>)</a:t>
            </a:r>
            <a:endParaRPr lang="en-US" altLang="ko-KR" sz="21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814" y="4448847"/>
            <a:ext cx="408421" cy="3271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246" y="3910059"/>
            <a:ext cx="9496142" cy="79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관점에 따른 </a:t>
            </a:r>
            <a:r>
              <a:rPr lang="ko-KR" altLang="en-US" sz="2200" b="1"/>
              <a:t>효율성</a:t>
            </a:r>
            <a:r>
              <a:rPr lang="ko-KR" altLang="en-US" sz="2100"/>
              <a:t> </a:t>
            </a:r>
            <a:r>
              <a:rPr lang="en-US" altLang="ko-KR" sz="2100"/>
              <a:t>:</a:t>
            </a:r>
            <a:r>
              <a:rPr lang="ko-KR" altLang="en-US" sz="2100"/>
              <a:t> 각 </a:t>
            </a:r>
            <a:r>
              <a:rPr lang="en-US" altLang="ko-KR" sz="2100"/>
              <a:t>EDA</a:t>
            </a:r>
            <a:r>
              <a:rPr lang="ko-KR" altLang="en-US" sz="2100"/>
              <a:t>집계</a:t>
            </a:r>
            <a:r>
              <a:rPr lang="en-US" altLang="ko-KR" sz="2100"/>
              <a:t>(</a:t>
            </a:r>
            <a:r>
              <a:rPr lang="ko-KR" altLang="en-US" sz="2100"/>
              <a:t>지역별</a:t>
            </a:r>
            <a:r>
              <a:rPr lang="en-US" altLang="ko-KR" sz="2100"/>
              <a:t>,</a:t>
            </a:r>
            <a:r>
              <a:rPr lang="ko-KR" altLang="en-US" sz="2100"/>
              <a:t> 출동종류별</a:t>
            </a:r>
            <a:r>
              <a:rPr lang="en-US" altLang="ko-KR" sz="2100"/>
              <a:t>)</a:t>
            </a:r>
            <a:r>
              <a:rPr lang="ko-KR" altLang="en-US" sz="2100"/>
              <a:t> </a:t>
            </a:r>
            <a:r>
              <a:rPr lang="ko-KR" altLang="en-US" sz="2300" b="1">
                <a:solidFill>
                  <a:schemeClr val="tx1"/>
                </a:solidFill>
              </a:rPr>
              <a:t>특성에 따른</a:t>
            </a:r>
            <a:r>
              <a:rPr lang="ko-KR" altLang="en-US" sz="2100"/>
              <a:t> </a:t>
            </a:r>
            <a:endParaRPr lang="ko-KR" altLang="en-US" sz="21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                            출동취약지역에 </a:t>
            </a:r>
            <a:r>
              <a:rPr lang="ko-KR" altLang="en-US" sz="2300" b="1"/>
              <a:t>집중 대책</a:t>
            </a:r>
            <a:r>
              <a:rPr lang="ko-KR" altLang="en-US" sz="2100"/>
              <a:t> 필요</a:t>
            </a:r>
            <a:endParaRPr lang="ko-KR" altLang="en-US" sz="21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3" y="3766918"/>
            <a:ext cx="748102" cy="7481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812" y="5455634"/>
            <a:ext cx="680751" cy="6807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06578" y="5489012"/>
            <a:ext cx="383085" cy="3830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32462" y="5568372"/>
            <a:ext cx="10256218" cy="75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200" b="1"/>
              <a:t>정책입안</a:t>
            </a:r>
            <a:r>
              <a:rPr lang="ko-KR" altLang="en-US" sz="2000"/>
              <a:t>에 인사이트 활용 </a:t>
            </a:r>
            <a:r>
              <a:rPr lang="en-US" altLang="ko-KR" sz="2000"/>
              <a:t>:</a:t>
            </a:r>
            <a:r>
              <a:rPr lang="ko-KR" altLang="en-US" sz="2000"/>
              <a:t> </a:t>
            </a:r>
            <a:r>
              <a:rPr lang="ko-KR" altLang="en-US" sz="2200" b="1"/>
              <a:t>신호현시시스템</a:t>
            </a:r>
            <a:r>
              <a:rPr lang="ko-KR" altLang="en-US" sz="2000"/>
              <a:t>도입에 참고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endParaRPr lang="ko-KR" altLang="en-US" sz="2000"/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000"/>
              <a:t>                                      추가</a:t>
            </a:r>
            <a:r>
              <a:rPr lang="en-US" altLang="ko-KR" sz="2200" b="1">
                <a:solidFill>
                  <a:schemeClr val="tx1"/>
                </a:solidFill>
              </a:rPr>
              <a:t>119</a:t>
            </a:r>
            <a:r>
              <a:rPr lang="ko-KR" altLang="en-US" sz="2200" b="1"/>
              <a:t>안전센터 입지선정</a:t>
            </a:r>
            <a:r>
              <a:rPr lang="ko-KR" altLang="en-US" sz="2000"/>
              <a:t>에 참고</a:t>
            </a:r>
            <a:endParaRPr lang="ko-KR" altLang="en-US" sz="20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76784" y="5925849"/>
            <a:ext cx="411208" cy="4945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t="25540" b="23410"/>
          <a:stretch>
            <a:fillRect/>
          </a:stretch>
        </p:blipFill>
        <p:spPr>
          <a:xfrm>
            <a:off x="5321730" y="2106319"/>
            <a:ext cx="544713" cy="4902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335024" y="2520677"/>
            <a:ext cx="392706" cy="392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26465" y="1077496"/>
            <a:ext cx="373463" cy="3734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/>
          <a:srcRect l="1810" r="5660"/>
          <a:stretch>
            <a:fillRect/>
          </a:stretch>
        </p:blipFill>
        <p:spPr>
          <a:xfrm>
            <a:off x="321312" y="2499255"/>
            <a:ext cx="1300053" cy="77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5895"/>
            <a:ext cx="12192000" cy="541210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9297" y="1052703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기장군</a:t>
            </a:r>
          </a:p>
        </p:txBody>
      </p:sp>
      <p:sp>
        <p:nvSpPr>
          <p:cNvPr id="56" name="타원 55"/>
          <p:cNvSpPr/>
          <p:nvPr/>
        </p:nvSpPr>
        <p:spPr>
          <a:xfrm>
            <a:off x="5951982" y="385210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960108" y="4324540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4588001" y="2196084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375910" y="2928556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2" name="타원 61"/>
          <p:cNvSpPr/>
          <p:nvPr/>
        </p:nvSpPr>
        <p:spPr>
          <a:xfrm>
            <a:off x="2787775" y="1462564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787775" y="2196084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23130"/>
            <a:ext cx="12192000" cy="5434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9297" y="1052703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 강서구</a:t>
            </a:r>
          </a:p>
        </p:txBody>
      </p:sp>
      <p:sp>
        <p:nvSpPr>
          <p:cNvPr id="56" name="타원 55"/>
          <p:cNvSpPr/>
          <p:nvPr/>
        </p:nvSpPr>
        <p:spPr>
          <a:xfrm>
            <a:off x="4435602" y="4747260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64073" y="5008340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5672327" y="4958620"/>
            <a:ext cx="1656207" cy="13696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328534" y="5431060"/>
            <a:ext cx="423673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2</a:t>
            </a:r>
          </a:p>
        </p:txBody>
      </p:sp>
      <p:sp>
        <p:nvSpPr>
          <p:cNvPr id="62" name="타원 61"/>
          <p:cNvSpPr/>
          <p:nvPr/>
        </p:nvSpPr>
        <p:spPr>
          <a:xfrm>
            <a:off x="1847468" y="5383435"/>
            <a:ext cx="1152144" cy="94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211703" y="5172075"/>
            <a:ext cx="423673" cy="42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200" b="1"/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1307" y="701040"/>
            <a:ext cx="3240405" cy="42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735836" y="836676"/>
          <a:ext cx="4527549" cy="148336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동래지역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부곡 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동</a:t>
                      </a:r>
                      <a:r>
                        <a:rPr lang="en-US" altLang="ko-KR"/>
                        <a:t>~4</a:t>
                      </a:r>
                      <a:r>
                        <a:rPr lang="ko-KR" altLang="en-US"/>
                        <a:t>동지역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안진초등학교 부근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미남교차로부근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735837" y="2348865"/>
          <a:ext cx="4527549" cy="111252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동래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노포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부산대학교 기숙사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법과대학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도시철도 범어사역 서북부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735836" y="3501009"/>
          <a:ext cx="4527549" cy="111252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부산서부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엄궁동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학장동 일대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도시철도 하단역 북부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/>
        </p:nvGraphicFramePr>
        <p:xfrm>
          <a:off x="735836" y="5745480"/>
          <a:ext cx="4527549" cy="111252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부산서북부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북구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화명뜨란채 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 화명</a:t>
                      </a:r>
                      <a:r>
                        <a:rPr lang="en-US" altLang="ko-KR"/>
                        <a:t>2</a:t>
                      </a:r>
                      <a:r>
                        <a:rPr lang="ko-KR" altLang="en-US"/>
                        <a:t>동 일대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구포역 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 백양산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/>
        </p:nvGraphicFramePr>
        <p:xfrm>
          <a:off x="6753099" y="295655"/>
          <a:ext cx="4527549" cy="148336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서면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연산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양정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연산중학교 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도시철도 지게골역 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초읍동 일대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" name="표 76"/>
          <p:cNvGraphicFramePr>
            <a:graphicFrameLocks noGrp="1"/>
          </p:cNvGraphicFramePr>
          <p:nvPr/>
        </p:nvGraphicFramePr>
        <p:xfrm>
          <a:off x="6753099" y="1874011"/>
          <a:ext cx="4527549" cy="148336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부산 남부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신평장림일반산업단지 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영주동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보수동 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용호동 대부분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/>
        </p:nvGraphicFramePr>
        <p:xfrm>
          <a:off x="6753099" y="3425824"/>
          <a:ext cx="4527549" cy="148336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부산 동부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송정해수욕장 동부인근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광안</a:t>
                      </a:r>
                      <a:r>
                        <a:rPr lang="en-US" altLang="ko-KR"/>
                        <a:t>2</a:t>
                      </a:r>
                      <a:r>
                        <a:rPr lang="ko-KR" altLang="en-US"/>
                        <a:t>동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민락동 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좌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동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좌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동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중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동 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735836" y="4653153"/>
          <a:ext cx="4527549" cy="111252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기장군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부산국제외국인학교인근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정관신도시 동부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서부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2" name="표 81"/>
          <p:cNvGraphicFramePr>
            <a:graphicFrameLocks noGrp="1"/>
          </p:cNvGraphicFramePr>
          <p:nvPr/>
        </p:nvGraphicFramePr>
        <p:xfrm>
          <a:off x="6753099" y="5126736"/>
          <a:ext cx="4527549" cy="146304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7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chemeClr val="tx1"/>
                        </a:buClr>
                        <a:buNone/>
                        <a:defRPr/>
                      </a:pPr>
                      <a:r>
                        <a:rPr lang="ko-KR" altLang="en-US"/>
                        <a:t>주소</a:t>
                      </a:r>
                      <a:r>
                        <a:rPr lang="en-US" altLang="ko-KR"/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강서구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17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화전산업단지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7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명지국제신도시인근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17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녹산산업단지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91261" y="224790"/>
            <a:ext cx="3168397" cy="471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3.</a:t>
            </a:r>
            <a:r>
              <a:rPr lang="ko-KR" altLang="en-US" sz="2500" b="1"/>
              <a:t> 출동취약지역분석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15640" y="295655"/>
            <a:ext cx="3240405" cy="424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/>
              <a:t>3-4.</a:t>
            </a:r>
            <a:r>
              <a:rPr lang="ko-KR" altLang="en-US" sz="2200"/>
              <a:t> 지역별 세분화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9298" y="1052703"/>
            <a:ext cx="10441305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10. </a:t>
            </a:r>
            <a:r>
              <a:rPr lang="ko-KR" altLang="en-US" sz="2000" b="1">
                <a:solidFill>
                  <a:schemeClr val="tx1"/>
                </a:solidFill>
              </a:rPr>
              <a:t>출동취약지수 기반 지도 </a:t>
            </a:r>
            <a:r>
              <a:rPr lang="en-US" altLang="ko-KR" sz="2000" b="1">
                <a:solidFill>
                  <a:schemeClr val="tx1"/>
                </a:solidFill>
              </a:rPr>
              <a:t>heatmap(</a:t>
            </a:r>
            <a:r>
              <a:rPr lang="ko-KR" altLang="en-US" sz="2000" b="1">
                <a:solidFill>
                  <a:schemeClr val="tx1"/>
                </a:solidFill>
              </a:rPr>
              <a:t>안전센터</a:t>
            </a:r>
            <a:r>
              <a:rPr lang="en-US" altLang="ko-KR" sz="2000" b="1">
                <a:solidFill>
                  <a:schemeClr val="tx1"/>
                </a:solidFill>
              </a:rPr>
              <a:t>1km</a:t>
            </a:r>
            <a:r>
              <a:rPr lang="ko-KR" altLang="en-US" sz="2000" b="1">
                <a:solidFill>
                  <a:schemeClr val="tx1"/>
                </a:solidFill>
              </a:rPr>
              <a:t>이내여부 제외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5895"/>
            <a:ext cx="12192000" cy="541210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119252" y="232410"/>
            <a:ext cx="4144837" cy="784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>
              <a:lnSpc>
                <a:spcPct val="90000"/>
              </a:lnSpc>
              <a:spcBef>
                <a:spcPct val="0"/>
              </a:spcBef>
              <a:buNone/>
              <a:defRPr sz="2500" b="1"/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ko-KR" altLang="en-US" dirty="0" err="1"/>
              <a:t>안전센터제외시각화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1C6E6C7-1264-261F-4B62-E64FC15E4A4E}"/>
              </a:ext>
            </a:extLst>
          </p:cNvPr>
          <p:cNvSpPr/>
          <p:nvPr/>
        </p:nvSpPr>
        <p:spPr>
          <a:xfrm>
            <a:off x="838200" y="1045029"/>
            <a:ext cx="10515600" cy="5598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9F112-8B89-D688-8B84-B61F34A65321}"/>
              </a:ext>
            </a:extLst>
          </p:cNvPr>
          <p:cNvSpPr txBox="1"/>
          <p:nvPr/>
        </p:nvSpPr>
        <p:spPr>
          <a:xfrm>
            <a:off x="200591" y="318097"/>
            <a:ext cx="601670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 dirty="0"/>
              <a:t>5.</a:t>
            </a:r>
            <a:r>
              <a:rPr lang="ko-KR" altLang="en-US" sz="2500" b="1" dirty="0"/>
              <a:t> </a:t>
            </a:r>
            <a:r>
              <a:rPr lang="ko-KR" altLang="en-US" sz="2500" b="1" dirty="0" err="1"/>
              <a:t>신호현시시스템설치</a:t>
            </a:r>
            <a:r>
              <a:rPr lang="ko-KR" altLang="en-US" sz="2500" b="1" dirty="0"/>
              <a:t> 추천입지 선정</a:t>
            </a:r>
          </a:p>
        </p:txBody>
      </p:sp>
    </p:spTree>
    <p:extLst>
      <p:ext uri="{BB962C8B-B14F-4D97-AF65-F5344CB8AC3E}">
        <p14:creationId xmlns:p14="http://schemas.microsoft.com/office/powerpoint/2010/main" val="1543312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735837" y="1124712"/>
            <a:ext cx="3991992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>
                <a:solidFill>
                  <a:schemeClr val="tx1"/>
                </a:solidFill>
              </a:rPr>
              <a:t>신호현시필요지수 산출 </a:t>
            </a:r>
            <a:r>
              <a:rPr lang="en-US" altLang="ko-KR" sz="2000">
                <a:solidFill>
                  <a:schemeClr val="tx1"/>
                </a:solidFill>
              </a:rPr>
              <a:t>:</a:t>
            </a:r>
            <a:r>
              <a:rPr lang="ko-KR" altLang="en-US" sz="2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839343" y="1556766"/>
            <a:ext cx="10513314" cy="54006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</a:rPr>
              <a:t>df_scaled['신호현시지수'] = 5*(1 + df_scaled['신호등개수']) + df_scaled['출동취약지수']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76856"/>
            <a:ext cx="12192000" cy="458114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191261" y="224790"/>
            <a:ext cx="5904739" cy="46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 dirty="0"/>
              <a:t>5.</a:t>
            </a:r>
            <a:r>
              <a:rPr lang="ko-KR" altLang="en-US" sz="2500" b="1" dirty="0"/>
              <a:t> </a:t>
            </a:r>
            <a:r>
              <a:rPr lang="ko-KR" altLang="en-US" sz="2500" b="1" dirty="0" err="1"/>
              <a:t>신호현시시스템설치</a:t>
            </a:r>
            <a:r>
              <a:rPr lang="ko-KR" altLang="en-US" sz="2500" b="1" dirty="0"/>
              <a:t> 추천입지 선정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91679" y="803529"/>
            <a:ext cx="6480811" cy="39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신호현시시스템 설치 추천지역 </a:t>
            </a:r>
            <a:r>
              <a:rPr lang="en-US" altLang="ko-KR" sz="2000" b="1">
                <a:solidFill>
                  <a:schemeClr val="tx1"/>
                </a:solidFill>
              </a:rPr>
              <a:t>top5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679" y="1469185"/>
            <a:ext cx="5460302" cy="440812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86" name="TextBox 85"/>
          <p:cNvSpPr txBox="1"/>
          <p:nvPr/>
        </p:nvSpPr>
        <p:spPr>
          <a:xfrm>
            <a:off x="491679" y="6017894"/>
            <a:ext cx="4740213" cy="39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1.</a:t>
            </a:r>
            <a:r>
              <a:rPr lang="ko-KR" altLang="en-US" sz="2000">
                <a:solidFill>
                  <a:schemeClr val="tx1"/>
                </a:solidFill>
              </a:rPr>
              <a:t> 연제초등학교 앞 중앙대로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69185"/>
            <a:ext cx="5832729" cy="440812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89" name="TextBox 88"/>
          <p:cNvSpPr txBox="1"/>
          <p:nvPr/>
        </p:nvSpPr>
        <p:spPr>
          <a:xfrm>
            <a:off x="6642259" y="6017894"/>
            <a:ext cx="4740213" cy="39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2.</a:t>
            </a:r>
            <a:r>
              <a:rPr lang="ko-KR" altLang="en-US" sz="2000">
                <a:solidFill>
                  <a:schemeClr val="tx1"/>
                </a:solidFill>
              </a:rPr>
              <a:t> 부산광역시청 뒤편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1261" y="224790"/>
            <a:ext cx="5904739" cy="46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 dirty="0"/>
              <a:t>5.</a:t>
            </a:r>
            <a:r>
              <a:rPr lang="ko-KR" altLang="en-US" sz="2500" b="1" dirty="0"/>
              <a:t> </a:t>
            </a:r>
            <a:r>
              <a:rPr lang="ko-KR" altLang="en-US" sz="2500" b="1" dirty="0" err="1"/>
              <a:t>신호현시시스템설치</a:t>
            </a:r>
            <a:r>
              <a:rPr lang="ko-KR" altLang="en-US" sz="2500" b="1" dirty="0"/>
              <a:t> 추천입지 선정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8291" y="1173291"/>
            <a:ext cx="5571681" cy="477602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91" name="TextBox 90"/>
          <p:cNvSpPr txBox="1"/>
          <p:nvPr/>
        </p:nvSpPr>
        <p:spPr>
          <a:xfrm>
            <a:off x="629505" y="6132577"/>
            <a:ext cx="4740213" cy="39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3.</a:t>
            </a:r>
            <a:r>
              <a:rPr lang="ko-KR" altLang="en-US" sz="2000">
                <a:solidFill>
                  <a:schemeClr val="tx1"/>
                </a:solidFill>
              </a:rPr>
              <a:t> 보수동 흑교로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173291"/>
            <a:ext cx="5976746" cy="477602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93" name="TextBox 92"/>
          <p:cNvSpPr txBox="1"/>
          <p:nvPr/>
        </p:nvSpPr>
        <p:spPr>
          <a:xfrm>
            <a:off x="6540434" y="6132577"/>
            <a:ext cx="5100260" cy="390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4.</a:t>
            </a:r>
            <a:r>
              <a:rPr lang="ko-KR" altLang="en-US" sz="2000">
                <a:solidFill>
                  <a:schemeClr val="tx1"/>
                </a:solidFill>
              </a:rPr>
              <a:t> 해운대구 좌동순환로</a:t>
            </a:r>
            <a:r>
              <a:rPr lang="en-US" altLang="ko-KR" sz="2000">
                <a:solidFill>
                  <a:schemeClr val="tx1"/>
                </a:solidFill>
              </a:rPr>
              <a:t>(</a:t>
            </a:r>
            <a:r>
              <a:rPr lang="ko-KR" altLang="en-US" sz="2000">
                <a:solidFill>
                  <a:schemeClr val="tx1"/>
                </a:solidFill>
              </a:rPr>
              <a:t>동백초등학교인근</a:t>
            </a:r>
            <a:r>
              <a:rPr lang="en-US" altLang="ko-KR" sz="20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91679" y="803529"/>
            <a:ext cx="6480811" cy="39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신호현시시스템 설치 추천지역 </a:t>
            </a:r>
            <a:r>
              <a:rPr lang="en-US" altLang="ko-KR" sz="2000" b="1">
                <a:solidFill>
                  <a:schemeClr val="tx1"/>
                </a:solidFill>
              </a:rPr>
              <a:t>top5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1261" y="224790"/>
            <a:ext cx="5904739" cy="46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 dirty="0"/>
              <a:t>5.</a:t>
            </a:r>
            <a:r>
              <a:rPr lang="ko-KR" altLang="en-US" sz="2500" b="1" dirty="0"/>
              <a:t> </a:t>
            </a:r>
            <a:r>
              <a:rPr lang="ko-KR" altLang="en-US" sz="2500" b="1" dirty="0" err="1"/>
              <a:t>신호현시시스템설치</a:t>
            </a:r>
            <a:r>
              <a:rPr lang="ko-KR" altLang="en-US" sz="2500" b="1" dirty="0"/>
              <a:t> 추천입지 선정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808" y="1334647"/>
            <a:ext cx="5092384" cy="467855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725893" y="6115628"/>
            <a:ext cx="4740213" cy="395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5.</a:t>
            </a:r>
            <a:r>
              <a:rPr lang="ko-KR" altLang="en-US" sz="2000">
                <a:solidFill>
                  <a:schemeClr val="tx1"/>
                </a:solidFill>
              </a:rPr>
              <a:t> 구포지구대 앞 시랑로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679" y="803529"/>
            <a:ext cx="6480811" cy="39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신호현시시스템 설치 추천지역 </a:t>
            </a:r>
            <a:r>
              <a:rPr lang="en-US" altLang="ko-KR" sz="2000" b="1">
                <a:solidFill>
                  <a:schemeClr val="tx1"/>
                </a:solidFill>
              </a:rPr>
              <a:t>top5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261" y="224790"/>
            <a:ext cx="5904739" cy="46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5.</a:t>
            </a:r>
            <a:r>
              <a:rPr lang="ko-KR" altLang="en-US" sz="2500" b="1"/>
              <a:t> 신호현시시스템설치 추천입지 선정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3351" y="240049"/>
            <a:ext cx="2962948" cy="729047"/>
          </a:xfrm>
        </p:spPr>
        <p:txBody>
          <a:bodyPr/>
          <a:lstStyle/>
          <a:p>
            <a:pPr lvl="0">
              <a:defRPr/>
            </a:pPr>
            <a:r>
              <a:rPr lang="en-US" altLang="ko-KR" sz="2500" b="1" dirty="0">
                <a:latin typeface="+mn-lt"/>
                <a:ea typeface="+mn-ea"/>
                <a:cs typeface="+mn-cs"/>
              </a:rPr>
              <a:t>6.</a:t>
            </a:r>
            <a:r>
              <a:rPr lang="ko-KR" altLang="en-US" sz="3400" dirty="0"/>
              <a:t> </a:t>
            </a:r>
            <a:r>
              <a:rPr lang="ko-KR" altLang="en-US" sz="2500" b="1" dirty="0">
                <a:latin typeface="+mn-lt"/>
                <a:ea typeface="+mn-ea"/>
                <a:cs typeface="+mn-cs"/>
              </a:rPr>
              <a:t>인사이트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3644" y="995599"/>
            <a:ext cx="10092655" cy="412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/>
              <a:t>1.</a:t>
            </a:r>
            <a:r>
              <a:rPr lang="ko-KR" altLang="en-US" sz="2100" b="1"/>
              <a:t> </a:t>
            </a:r>
            <a:r>
              <a:rPr lang="en-US" altLang="ko-KR" sz="2100" b="1"/>
              <a:t>EDA</a:t>
            </a:r>
            <a:r>
              <a:rPr lang="ko-KR" altLang="en-US" sz="2100" b="1"/>
              <a:t> </a:t>
            </a:r>
            <a:r>
              <a:rPr lang="ko-KR" altLang="en-US" sz="2100"/>
              <a:t>분석결과 활용 </a:t>
            </a:r>
            <a:r>
              <a:rPr lang="en-US" altLang="ko-KR" sz="2100"/>
              <a:t>:</a:t>
            </a:r>
            <a:r>
              <a:rPr lang="ko-KR" altLang="en-US" sz="2100"/>
              <a:t> 현황분석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9833" y="2206333"/>
            <a:ext cx="7908637" cy="72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/>
              <a:t>2. </a:t>
            </a:r>
            <a:r>
              <a:rPr lang="ko-KR" altLang="en-US" sz="2100" b="1"/>
              <a:t>취약지역분석</a:t>
            </a:r>
            <a:r>
              <a:rPr lang="ko-KR" altLang="en-US" sz="2100"/>
              <a:t>결과</a:t>
            </a:r>
            <a:r>
              <a:rPr lang="en-US" altLang="ko-KR" sz="2100"/>
              <a:t>-EDA</a:t>
            </a:r>
            <a:r>
              <a:rPr lang="ko-KR" altLang="en-US" sz="2100"/>
              <a:t> 연계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출동센터의 출동범위내 취약지역의 여러가지특성을 파악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6696" y="2025630"/>
            <a:ext cx="3944697" cy="31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1500"/>
              <a:t>*</a:t>
            </a:r>
            <a:r>
              <a:rPr lang="ko-KR" altLang="en-US" sz="1500"/>
              <a:t>출동센터 </a:t>
            </a:r>
            <a:r>
              <a:rPr lang="en-US" altLang="ko-KR" sz="1500"/>
              <a:t>:</a:t>
            </a:r>
            <a:r>
              <a:rPr lang="ko-KR" altLang="en-US" sz="1500"/>
              <a:t> 소방서와 </a:t>
            </a:r>
            <a:r>
              <a:rPr lang="en-US" altLang="ko-KR" sz="1500"/>
              <a:t>119</a:t>
            </a:r>
            <a:r>
              <a:rPr lang="ko-KR" altLang="en-US" sz="1500"/>
              <a:t>안전센터및 지역대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5412" y="2953354"/>
            <a:ext cx="7947122" cy="64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2-1. </a:t>
            </a:r>
            <a:r>
              <a:rPr lang="ko-KR" altLang="en-US"/>
              <a:t>특성과 상관성이 높은 요인 파악</a:t>
            </a:r>
            <a:r>
              <a:rPr lang="en-US" altLang="ko-KR"/>
              <a:t>,</a:t>
            </a:r>
            <a:r>
              <a:rPr lang="ko-KR" altLang="en-US"/>
              <a:t> 참조 및 개선점 도출 필요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2-2.</a:t>
            </a:r>
            <a:r>
              <a:rPr lang="ko-KR" altLang="en-US"/>
              <a:t> 출동범위 내 취약지역에 어떤 요인지수가 높은지 사전 파악 필요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7535" y="3696078"/>
            <a:ext cx="9005458" cy="729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/>
              <a:t>3.</a:t>
            </a:r>
            <a:r>
              <a:rPr lang="ko-KR" altLang="en-US" sz="2100"/>
              <a:t> </a:t>
            </a:r>
            <a:r>
              <a:rPr lang="ko-KR" altLang="en-US" sz="2100" b="1"/>
              <a:t>신호현시시스템</a:t>
            </a:r>
            <a:r>
              <a:rPr lang="ko-KR" altLang="en-US" sz="2100"/>
              <a:t> 추가설치 입지분석</a:t>
            </a:r>
            <a:r>
              <a:rPr lang="en-US" altLang="ko-KR" sz="2100"/>
              <a:t> 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ko-KR" altLang="en-US" sz="2100"/>
              <a:t>지역별 신호현시시스템설치 추천입지 확인</a:t>
            </a:r>
            <a:r>
              <a:rPr lang="en-US" altLang="ko-KR" sz="2100"/>
              <a:t>,</a:t>
            </a:r>
            <a:r>
              <a:rPr lang="ko-KR" altLang="en-US" sz="2100"/>
              <a:t> </a:t>
            </a:r>
            <a:r>
              <a:rPr lang="ko-KR" altLang="en-US" sz="2100" b="1"/>
              <a:t>기존과 비교 후</a:t>
            </a:r>
            <a:r>
              <a:rPr lang="ko-KR" altLang="en-US" sz="2100"/>
              <a:t> 설치 검토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5618" y="4974161"/>
            <a:ext cx="9005457" cy="415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/>
              <a:t>4. </a:t>
            </a:r>
            <a:r>
              <a:rPr lang="ko-KR" altLang="en-US" sz="2100" b="1"/>
              <a:t>출동센터</a:t>
            </a:r>
            <a:r>
              <a:rPr lang="ko-KR" altLang="en-US" sz="2100"/>
              <a:t> 설치 필요여부 검토 </a:t>
            </a:r>
            <a:r>
              <a:rPr lang="en-US" altLang="ko-KR" sz="2100"/>
              <a:t>:</a:t>
            </a:r>
            <a:r>
              <a:rPr lang="ko-KR" altLang="en-US" sz="2100"/>
              <a:t> 거시적 관점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9956" y="5464499"/>
            <a:ext cx="11478104" cy="1182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4-1. ex)</a:t>
            </a:r>
            <a:r>
              <a:rPr lang="ko-KR" altLang="en-US"/>
              <a:t> 강서구는 화재출동 비율이 특별히 높음</a:t>
            </a:r>
            <a:r>
              <a:rPr lang="en-US" altLang="ko-KR"/>
              <a:t>,</a:t>
            </a:r>
            <a:r>
              <a:rPr lang="ko-KR" altLang="en-US"/>
              <a:t> 소방서 추가설치 검토 </a:t>
            </a:r>
            <a:r>
              <a:rPr lang="en-US" altLang="ko-KR"/>
              <a:t>:</a:t>
            </a:r>
            <a:r>
              <a:rPr lang="ko-KR" altLang="en-US"/>
              <a:t> 출동취약지 격자분석결과를 활용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4-2.</a:t>
            </a:r>
            <a:r>
              <a:rPr lang="ko-KR" altLang="en-US"/>
              <a:t> </a:t>
            </a:r>
            <a:r>
              <a:rPr lang="en-US" altLang="ko-KR"/>
              <a:t>ex)</a:t>
            </a:r>
            <a:r>
              <a:rPr lang="ko-KR" altLang="en-US"/>
              <a:t> 기장군는 인구대비출동 비율이 특별히 높음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119</a:t>
            </a:r>
            <a:r>
              <a:rPr lang="ko-KR" altLang="en-US"/>
              <a:t>안전센터의 담당범위가 특별히 넓어  추가설치 검토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4-3.</a:t>
            </a:r>
            <a:r>
              <a:rPr lang="ko-KR" altLang="en-US"/>
              <a:t> 추가설치검토기준 참고 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ex)</a:t>
            </a:r>
            <a:r>
              <a:rPr lang="ko-KR" altLang="en-US"/>
              <a:t> 정관신도시는 </a:t>
            </a:r>
            <a:r>
              <a:rPr lang="en-US" altLang="ko-KR"/>
              <a:t>119</a:t>
            </a:r>
            <a:r>
              <a:rPr lang="ko-KR" altLang="en-US"/>
              <a:t>안전센터의 담당범위가 넓지만 설치기준을 참고할때 지역대 설치 검토 필요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0465" y="4443339"/>
            <a:ext cx="5103867" cy="366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3-1.</a:t>
            </a:r>
            <a:r>
              <a:rPr lang="ko-KR" altLang="en-US"/>
              <a:t> 분석결과 이외의 현실적인 출동경험도 참조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9436" y="1448799"/>
            <a:ext cx="7947124" cy="64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1-1.</a:t>
            </a:r>
            <a:r>
              <a:rPr lang="ko-KR" altLang="en-US"/>
              <a:t> </a:t>
            </a:r>
            <a:r>
              <a:rPr lang="ko-KR" altLang="en-US" u="sng"/>
              <a:t>지역별 집계 기준</a:t>
            </a:r>
            <a:r>
              <a:rPr lang="ko-KR" altLang="en-US"/>
              <a:t> 다른 집계 및 </a:t>
            </a:r>
            <a:r>
              <a:rPr lang="en-US" altLang="ko-KR"/>
              <a:t>EDA</a:t>
            </a:r>
            <a:r>
              <a:rPr lang="ko-KR" altLang="en-US"/>
              <a:t>분석결과를 활용</a:t>
            </a:r>
            <a:r>
              <a:rPr lang="en-US" altLang="ko-KR"/>
              <a:t> 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/>
              <a:t>1-2.</a:t>
            </a:r>
            <a:r>
              <a:rPr lang="ko-KR" altLang="en-US"/>
              <a:t> 각각의 </a:t>
            </a:r>
            <a:r>
              <a:rPr lang="en-US" altLang="ko-KR"/>
              <a:t>*</a:t>
            </a:r>
            <a:r>
              <a:rPr lang="ko-KR" altLang="en-US"/>
              <a:t>출동센터 별로 분석결과를 각각 참조해서 활용해야하기 때문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7601" y="1062372"/>
            <a:ext cx="360372" cy="2886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10175" y="2443704"/>
            <a:ext cx="652481" cy="6524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45594" y="4401815"/>
            <a:ext cx="383085" cy="3830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4979327"/>
            <a:ext cx="334238" cy="401980"/>
          </a:xfrm>
          <a:prstGeom prst="rect">
            <a:avLst/>
          </a:prstGeom>
        </p:spPr>
      </p:pic>
      <p:sp>
        <p:nvSpPr>
          <p:cNvPr id="35" name="화살표: 오른쪽 34"/>
          <p:cNvSpPr/>
          <p:nvPr/>
        </p:nvSpPr>
        <p:spPr>
          <a:xfrm>
            <a:off x="8299256" y="2890211"/>
            <a:ext cx="769696" cy="673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315257" y="2669691"/>
            <a:ext cx="2876743" cy="1052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100"/>
              <a:t>출동센터의 적극적인 </a:t>
            </a: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100" u="sng"/>
              <a:t>분석결과활용</a:t>
            </a:r>
            <a:r>
              <a:rPr lang="ko-KR" altLang="en-US" sz="2100"/>
              <a:t> 의지와</a:t>
            </a:r>
          </a:p>
          <a:p>
            <a:pPr algn="ctr">
              <a:buClr>
                <a:schemeClr val="tx1"/>
              </a:buClr>
              <a:buNone/>
              <a:defRPr/>
            </a:pPr>
            <a:r>
              <a:rPr lang="ko-KR" altLang="en-US" sz="2100" u="sng"/>
              <a:t>현황개선의지</a:t>
            </a:r>
            <a:r>
              <a:rPr lang="ko-KR" altLang="en-US" sz="2100"/>
              <a:t> 뒷받침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514" y="474412"/>
            <a:ext cx="1433558" cy="466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ko-KR" altLang="en-US" sz="2500" b="1">
                <a:solidFill>
                  <a:schemeClr val="tx1"/>
                </a:solidFill>
                <a:ea typeface="+mj-ea"/>
              </a:rPr>
              <a:t>2. EDA</a:t>
            </a:r>
            <a:endParaRPr lang="ko-KR" altLang="en-US" sz="2500" b="1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10800000" flipV="1">
            <a:off x="1717430" y="2294659"/>
            <a:ext cx="1367804" cy="1134341"/>
          </a:xfrm>
          <a:prstGeom prst="line">
            <a:avLst/>
          </a:prstGeom>
          <a:ln w="127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rot="10800000">
            <a:off x="1734898" y="3428999"/>
            <a:ext cx="1255086" cy="1229591"/>
          </a:xfrm>
          <a:prstGeom prst="line">
            <a:avLst/>
          </a:prstGeom>
          <a:ln w="127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/>
          <p:cNvSpPr txBox="1"/>
          <p:nvPr/>
        </p:nvSpPr>
        <p:spPr>
          <a:xfrm flipH="1">
            <a:off x="3293747" y="2008429"/>
            <a:ext cx="2618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GROUPBY().COUNT()</a:t>
            </a:r>
          </a:p>
        </p:txBody>
      </p:sp>
      <p:sp>
        <p:nvSpPr>
          <p:cNvPr id="7" name="TextBox 9"/>
          <p:cNvSpPr txBox="1"/>
          <p:nvPr/>
        </p:nvSpPr>
        <p:spPr>
          <a:xfrm flipH="1">
            <a:off x="3532738" y="4689283"/>
            <a:ext cx="183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상관계수 평가</a:t>
            </a:r>
          </a:p>
        </p:txBody>
      </p:sp>
      <p:sp>
        <p:nvSpPr>
          <p:cNvPr id="8" name="TextBox 9"/>
          <p:cNvSpPr txBox="1"/>
          <p:nvPr/>
        </p:nvSpPr>
        <p:spPr>
          <a:xfrm flipH="1">
            <a:off x="3390728" y="1525250"/>
            <a:ext cx="2089999" cy="3873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1"/>
                </a:solidFill>
              </a:rPr>
              <a:t>현황분석</a:t>
            </a:r>
            <a:r>
              <a:rPr lang="en-US" altLang="ko-KR" sz="2000" b="1">
                <a:solidFill>
                  <a:schemeClr val="accent1"/>
                </a:solidFill>
              </a:rPr>
              <a:t>-</a:t>
            </a:r>
            <a:r>
              <a:rPr lang="ko-KR" altLang="en-US" sz="2000" b="1">
                <a:solidFill>
                  <a:schemeClr val="accent1"/>
                </a:solidFill>
              </a:rPr>
              <a:t>시각화</a:t>
            </a:r>
          </a:p>
        </p:txBody>
      </p:sp>
      <p:sp>
        <p:nvSpPr>
          <p:cNvPr id="9" name="TextBox 9"/>
          <p:cNvSpPr txBox="1"/>
          <p:nvPr/>
        </p:nvSpPr>
        <p:spPr>
          <a:xfrm flipH="1">
            <a:off x="3437487" y="4084875"/>
            <a:ext cx="2367090" cy="3899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accent1"/>
                </a:solidFill>
              </a:rPr>
              <a:t>요인분석</a:t>
            </a:r>
            <a:r>
              <a:rPr lang="en-US" altLang="ko-KR" sz="2000" b="1">
                <a:solidFill>
                  <a:schemeClr val="accent1"/>
                </a:solidFill>
              </a:rPr>
              <a:t>-</a:t>
            </a:r>
            <a:r>
              <a:rPr lang="ko-KR" altLang="en-US" sz="2000" b="1">
                <a:solidFill>
                  <a:schemeClr val="accent1"/>
                </a:solidFill>
              </a:rPr>
              <a:t>지표평가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3347" y="4043794"/>
            <a:ext cx="4130387" cy="2012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상관계수 평가 지표</a:t>
            </a:r>
            <a:r>
              <a:rPr lang="en-US" altLang="ko-KR"/>
              <a:t>&gt;</a:t>
            </a:r>
          </a:p>
          <a:p>
            <a:pPr>
              <a:defRPr/>
            </a:pPr>
            <a:r>
              <a:rPr lang="en-US" altLang="ko-KR"/>
              <a:t>.corr()</a:t>
            </a:r>
          </a:p>
          <a:p>
            <a:pPr>
              <a:defRPr/>
            </a:pP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0.9 ~</a:t>
            </a:r>
            <a:r>
              <a:rPr lang="ko-KR" altLang="en-US"/>
              <a:t> </a:t>
            </a:r>
            <a:r>
              <a:rPr lang="en-US" altLang="ko-KR"/>
              <a:t>1.0</a:t>
            </a:r>
            <a:r>
              <a:rPr lang="ko-KR" altLang="en-US"/>
              <a:t> </a:t>
            </a:r>
            <a:r>
              <a:rPr lang="en-US" altLang="ko-KR"/>
              <a:t>| :</a:t>
            </a:r>
            <a:r>
              <a:rPr lang="ko-KR" altLang="en-US"/>
              <a:t> 매우높음</a:t>
            </a:r>
            <a:r>
              <a:rPr lang="en-US" altLang="ko-KR"/>
              <a:t>(</a:t>
            </a:r>
            <a:r>
              <a:rPr lang="ko-KR" altLang="en-US"/>
              <a:t>선형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0.7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0.9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높은 상관관계</a:t>
            </a:r>
          </a:p>
          <a:p>
            <a:pPr>
              <a:defRPr/>
            </a:pP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0.4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0.7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작은 상관관계</a:t>
            </a:r>
          </a:p>
          <a:p>
            <a:pPr>
              <a:defRPr/>
            </a:pP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0.2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0.4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낮은 상관관계</a:t>
            </a:r>
          </a:p>
          <a:p>
            <a:pPr>
              <a:defRPr/>
            </a:pP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0.0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0.2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거의없음</a:t>
            </a:r>
          </a:p>
        </p:txBody>
      </p:sp>
      <p:pic>
        <p:nvPicPr>
          <p:cNvPr id="13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466" y="1109752"/>
            <a:ext cx="4144873" cy="258187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43798" y="3195671"/>
            <a:ext cx="1433559" cy="46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/>
              <a:t>EDA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3351" y="240049"/>
            <a:ext cx="4406130" cy="729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2500" b="1" dirty="0">
                <a:latin typeface="+mn-lt"/>
                <a:ea typeface="+mn-ea"/>
                <a:cs typeface="+mn-cs"/>
              </a:rPr>
              <a:t>7.</a:t>
            </a:r>
            <a:r>
              <a:rPr lang="ko-KR" altLang="en-US" sz="2500" b="1" dirty="0">
                <a:latin typeface="+mn-lt"/>
                <a:ea typeface="+mn-ea"/>
                <a:cs typeface="+mn-cs"/>
              </a:rPr>
              <a:t> 요인원본데이터 목록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907229" y="1089726"/>
          <a:ext cx="10464128" cy="4678548"/>
        </p:xfrm>
        <a:graphic>
          <a:graphicData uri="http://schemas.openxmlformats.org/drawingml/2006/table">
            <a:tbl>
              <a:tblPr firstRow="1" bandRow="1"/>
              <a:tblGrid>
                <a:gridCol w="360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0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형태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부산광역시시군구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국가공간정보포털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부산도로정보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국가공간정보포털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_신호등현황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_어린이보호구역현황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_교차로정보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전국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_토양경사도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국가공간정보포털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37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_과속방지턱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지방행정인허가 데이터개방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(local data)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xlsx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_119안전센터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부산소방본부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_불법주정차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Open API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07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_금일출동정보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부산소방본부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570645" y="6043889"/>
            <a:ext cx="4740213" cy="395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column</a:t>
            </a:r>
            <a:r>
              <a:rPr lang="ko-KR" altLang="en-US" sz="2000">
                <a:solidFill>
                  <a:schemeClr val="tx1"/>
                </a:solidFill>
              </a:rPr>
              <a:t>별 데이터정보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3351" y="240049"/>
            <a:ext cx="2962948" cy="729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2500" b="1" dirty="0">
                <a:latin typeface="+mn-lt"/>
                <a:ea typeface="+mn-ea"/>
                <a:cs typeface="+mn-cs"/>
              </a:rPr>
              <a:t>8.</a:t>
            </a:r>
            <a:r>
              <a:rPr lang="ko-KR" altLang="en-US" sz="2500" b="1" dirty="0">
                <a:latin typeface="+mn-lt"/>
                <a:ea typeface="+mn-ea"/>
                <a:cs typeface="+mn-cs"/>
              </a:rPr>
              <a:t> 한계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3644" y="1433749"/>
            <a:ext cx="10092655" cy="412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/>
              <a:t>1.</a:t>
            </a:r>
            <a:r>
              <a:rPr lang="ko-KR" altLang="en-US" sz="2100" b="1"/>
              <a:t> </a:t>
            </a:r>
            <a:r>
              <a:rPr lang="en-US" altLang="ko-KR" sz="2100" b="1"/>
              <a:t>EDA</a:t>
            </a:r>
            <a:r>
              <a:rPr lang="ko-KR" altLang="en-US" sz="2100" b="1"/>
              <a:t> </a:t>
            </a:r>
            <a:r>
              <a:rPr lang="en-US" altLang="ko-KR" sz="2100"/>
              <a:t>:</a:t>
            </a:r>
            <a:r>
              <a:rPr lang="ko-KR" altLang="en-US" sz="2100"/>
              <a:t> 인구수</a:t>
            </a:r>
            <a:r>
              <a:rPr lang="en-US" altLang="ko-KR" sz="2100"/>
              <a:t>,</a:t>
            </a:r>
            <a:r>
              <a:rPr lang="ko-KR" altLang="en-US" sz="2100"/>
              <a:t> 유동인구수 이외에도 다른 요인과의 상관성 분석 부재의 아쉬움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1346" y="2456098"/>
            <a:ext cx="10092656" cy="40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 dirty="0"/>
              <a:t>2.</a:t>
            </a:r>
            <a:r>
              <a:rPr lang="ko-KR" altLang="en-US" sz="2100" b="1" dirty="0"/>
              <a:t> 출동취약지역도출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3445" y="2869328"/>
            <a:ext cx="10092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 dirty="0"/>
              <a:t>2-1</a:t>
            </a:r>
            <a:r>
              <a:rPr lang="ko-KR" altLang="en-US" sz="2100" dirty="0"/>
              <a:t> 출동데이터</a:t>
            </a:r>
            <a:r>
              <a:rPr lang="en-US" altLang="ko-KR" sz="2100" dirty="0"/>
              <a:t>(</a:t>
            </a:r>
            <a:r>
              <a:rPr lang="ko-KR" altLang="en-US" sz="2100" dirty="0"/>
              <a:t>정확한 출동위치</a:t>
            </a:r>
            <a:r>
              <a:rPr lang="en-US" altLang="ko-KR" sz="2100" dirty="0"/>
              <a:t>,</a:t>
            </a:r>
            <a:r>
              <a:rPr lang="ko-KR" altLang="en-US" sz="2100" dirty="0"/>
              <a:t> 출동소요시간</a:t>
            </a:r>
            <a:r>
              <a:rPr lang="en-US" altLang="ko-KR" sz="2100" dirty="0"/>
              <a:t>)</a:t>
            </a:r>
            <a:r>
              <a:rPr lang="ko-KR" altLang="en-US" sz="2100" dirty="0"/>
              <a:t> 부재의 아쉬움</a:t>
            </a:r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2100" dirty="0"/>
              <a:t>2-2</a:t>
            </a:r>
            <a:r>
              <a:rPr lang="ko-KR" altLang="en-US" sz="2100" dirty="0"/>
              <a:t> 가중치 선정의 전문성 부족</a:t>
            </a:r>
            <a:endParaRPr lang="en-US" altLang="ko-KR" sz="2100" dirty="0"/>
          </a:p>
          <a:p>
            <a:pPr>
              <a:buClr>
                <a:schemeClr val="tx1"/>
              </a:buClr>
              <a:buNone/>
              <a:defRPr/>
            </a:pPr>
            <a:r>
              <a:rPr lang="en-US" altLang="ko-KR" sz="2100" dirty="0"/>
              <a:t>2-3 </a:t>
            </a:r>
            <a:r>
              <a:rPr lang="ko-KR" altLang="en-US" sz="2100" dirty="0"/>
              <a:t>불법주정차 데이터의 부재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2296" y="4294423"/>
            <a:ext cx="10092656" cy="40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 dirty="0"/>
              <a:t>3.</a:t>
            </a:r>
            <a:r>
              <a:rPr lang="ko-KR" altLang="en-US" sz="2100" b="1" dirty="0"/>
              <a:t> </a:t>
            </a:r>
            <a:r>
              <a:rPr lang="ko-KR" altLang="en-US" sz="2100" b="1" dirty="0" err="1"/>
              <a:t>신호현시시스템추가설치</a:t>
            </a:r>
            <a:r>
              <a:rPr lang="ko-KR" altLang="en-US" sz="2100" b="1" dirty="0"/>
              <a:t> 입지선정 </a:t>
            </a:r>
            <a:r>
              <a:rPr lang="en-US" altLang="ko-KR" sz="2100" dirty="0">
                <a:solidFill>
                  <a:schemeClr val="tx1"/>
                </a:solidFill>
              </a:rPr>
              <a:t>:</a:t>
            </a:r>
            <a:r>
              <a:rPr lang="ko-KR" altLang="en-US" sz="2100" dirty="0">
                <a:solidFill>
                  <a:schemeClr val="tx1"/>
                </a:solidFill>
              </a:rPr>
              <a:t> 데이터의 신뢰성 부족의 아쉬움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31346" y="5498043"/>
            <a:ext cx="10092656" cy="40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100" dirty="0"/>
              <a:t>4.</a:t>
            </a:r>
            <a:r>
              <a:rPr lang="ko-KR" altLang="en-US" sz="2100" b="1" dirty="0"/>
              <a:t> 추가 출동센터 입지선정 </a:t>
            </a:r>
            <a:r>
              <a:rPr lang="en-US" altLang="ko-KR" sz="2100" dirty="0">
                <a:solidFill>
                  <a:schemeClr val="tx1"/>
                </a:solidFill>
              </a:rPr>
              <a:t>:</a:t>
            </a:r>
            <a:r>
              <a:rPr lang="ko-KR" altLang="en-US" sz="2100" dirty="0">
                <a:solidFill>
                  <a:schemeClr val="tx1"/>
                </a:solidFill>
              </a:rPr>
              <a:t> 얕은 분석의 아쉬움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270" y="220975"/>
            <a:ext cx="4176523" cy="46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출동취약지역분석 부록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43" y="692277"/>
            <a:ext cx="6480811" cy="393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python source code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41985" y="2348865"/>
          <a:ext cx="11908028" cy="3051377"/>
        </p:xfrm>
        <a:graphic>
          <a:graphicData uri="http://schemas.openxmlformats.org/drawingml/2006/table">
            <a:tbl>
              <a:tblPr firstRow="1" bandRow="1"/>
              <a:tblGrid>
                <a:gridCol w="709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4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1_어린이보호구역_정제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구별어린이보호구역 데이터 통합 및 중복제거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2_openapi불법주정차_데이터수집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openapi를 이용한 불법주정차데이터 수집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3_출동빈도_정제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안전센터별 출동동 빈도 상위</a:t>
                      </a: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30 데이터 집계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4_출동취약지수_집계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공간분석을통한 여러요인들을 산술계산하여 소방출동취약지수 집계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5_과속방지턱_정제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과속방지턱 결측값과 중복값제거</a:t>
                      </a:r>
                      <a:r>
                        <a:rPr lang="EN-US" altLang="en-US" sz="17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(같은좌표인 row 다수 존재)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7543" y="1810893"/>
            <a:ext cx="3240406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000" b="1">
                <a:latin typeface="맑은 고딕"/>
                <a:ea typeface="맑은 고딕"/>
              </a:rPr>
              <a:t>&lt;&lt;코드 페이지 목록&gt;&gt;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508376" y="1299884"/>
          <a:ext cx="5163670" cy="4823835"/>
        </p:xfrm>
        <a:graphic>
          <a:graphicData uri="http://schemas.openxmlformats.org/drawingml/2006/table">
            <a:tbl>
              <a:tblPr firstRow="1" bandRow="1"/>
              <a:tblGrid>
                <a:gridCol w="1715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66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형태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부산광역시시군구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국가공간정보포털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부산도로정보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국가공간정보포털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_신호등현황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1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_어린이보호구역현황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_교차로정보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공공데이터포털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전국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_토양경사도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국가공간정보포털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shp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033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_과속방지턱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지방행정인허가 데이터개방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(local data)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xlsx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_119안전센터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부산소방본부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6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부산광역시</a:t>
                      </a: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_금일출동정보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4191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부산소방본부</a:t>
                      </a:r>
                    </a:p>
                  </a:txBody>
                  <a:tcPr anchor="ctr">
                    <a:lnL w="4191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4191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4191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csv</a:t>
                      </a:r>
                    </a:p>
                  </a:txBody>
                  <a:tcPr anchor="ctr">
                    <a:lnL w="4191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/>
          <p:nvPr/>
        </p:nvSpPr>
        <p:spPr>
          <a:xfrm>
            <a:off x="453351" y="240049"/>
            <a:ext cx="6272646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2-1.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데이터수집</a:t>
            </a:r>
          </a:p>
        </p:txBody>
      </p:sp>
      <p:pic>
        <p:nvPicPr>
          <p:cNvPr id="4" name="내용 개체 틀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3273" y="915246"/>
            <a:ext cx="3160489" cy="189029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0184" y="3230321"/>
            <a:ext cx="3220220" cy="190692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8" name="TextBox 9"/>
          <p:cNvSpPr txBox="1"/>
          <p:nvPr/>
        </p:nvSpPr>
        <p:spPr>
          <a:xfrm flipH="1">
            <a:off x="1000813" y="5144462"/>
            <a:ext cx="3157956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b="1"/>
              <a:t>&lt;</a:t>
            </a:r>
            <a:r>
              <a:rPr lang="ko-KR" altLang="en-US" sz="1500" b="1"/>
              <a:t>부산광역시 공공데이터포털</a:t>
            </a:r>
            <a:r>
              <a:rPr lang="en-US" altLang="ko-KR" sz="1500" b="1"/>
              <a:t>&gt;</a:t>
            </a:r>
          </a:p>
        </p:txBody>
      </p:sp>
      <p:cxnSp>
        <p:nvCxnSpPr>
          <p:cNvPr id="9" name="직선 화살표 연결선 8"/>
          <p:cNvCxnSpPr>
            <a:stCxn id="4" idx="3"/>
          </p:cNvCxnSpPr>
          <p:nvPr/>
        </p:nvCxnSpPr>
        <p:spPr>
          <a:xfrm>
            <a:off x="4123763" y="1860395"/>
            <a:ext cx="2385949" cy="1568604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" idx="3"/>
          </p:cNvCxnSpPr>
          <p:nvPr/>
        </p:nvCxnSpPr>
        <p:spPr>
          <a:xfrm flipV="1">
            <a:off x="4160404" y="3813848"/>
            <a:ext cx="2301202" cy="369935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/>
          <p:cNvSpPr txBox="1"/>
          <p:nvPr/>
        </p:nvSpPr>
        <p:spPr>
          <a:xfrm flipH="1">
            <a:off x="1016208" y="2831522"/>
            <a:ext cx="3157955" cy="31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b="1"/>
              <a:t>&lt;</a:t>
            </a:r>
            <a:r>
              <a:rPr lang="ko-KR" altLang="en-US" sz="1500" b="1"/>
              <a:t>부산광역시소방재난안전본부</a:t>
            </a:r>
            <a:r>
              <a:rPr lang="en-US" altLang="ko-KR" sz="1500" b="1"/>
              <a:t>&gt;</a:t>
            </a:r>
          </a:p>
        </p:txBody>
      </p:sp>
      <p:sp>
        <p:nvSpPr>
          <p:cNvPr id="12" name="TextBox 9"/>
          <p:cNvSpPr txBox="1"/>
          <p:nvPr/>
        </p:nvSpPr>
        <p:spPr>
          <a:xfrm flipH="1">
            <a:off x="2152472" y="5456189"/>
            <a:ext cx="612185" cy="122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/>
              <a:t>.</a:t>
            </a:r>
          </a:p>
          <a:p>
            <a:pPr lvl="0" algn="ctr">
              <a:defRPr/>
            </a:pPr>
            <a:r>
              <a:rPr lang="en-US" altLang="ko-KR" sz="2500" b="1"/>
              <a:t>.</a:t>
            </a:r>
          </a:p>
          <a:p>
            <a:pPr lvl="0" algn="ctr">
              <a:defRPr/>
            </a:pPr>
            <a:r>
              <a:rPr lang="en-US" altLang="ko-KR" sz="2500" b="1"/>
              <a:t>.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264602" y="4208318"/>
            <a:ext cx="2225387" cy="193097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453350" y="240049"/>
            <a:ext cx="10484459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2-2.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지역별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(2017~2022 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지역구별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488" y="1093694"/>
            <a:ext cx="5109040" cy="559897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3692" y="1266824"/>
            <a:ext cx="2960258" cy="476471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TextBox 9"/>
          <p:cNvSpPr txBox="1"/>
          <p:nvPr/>
        </p:nvSpPr>
        <p:spPr>
          <a:xfrm flipH="1">
            <a:off x="5183159" y="6086861"/>
            <a:ext cx="2947249" cy="36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구별 인구수</a:t>
            </a:r>
            <a:r>
              <a:rPr lang="en-US" altLang="ko-KR"/>
              <a:t>(</a:t>
            </a:r>
            <a:r>
              <a:rPr lang="ko-KR" altLang="en-US"/>
              <a:t>부산광역시청</a:t>
            </a:r>
            <a:r>
              <a:rPr lang="en-US" altLang="ko-KR"/>
              <a:t>)</a:t>
            </a:r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37336" y="3978082"/>
            <a:ext cx="3650164" cy="204441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327053" y="2954173"/>
            <a:ext cx="4152622" cy="604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700"/>
              <a:t>①상관관계</a:t>
            </a:r>
            <a:r>
              <a:rPr lang="en-US" altLang="ko-KR" sz="1700"/>
              <a:t>(0.95)</a:t>
            </a:r>
            <a:r>
              <a:rPr lang="ko-KR" altLang="en-US" sz="1700"/>
              <a:t> </a:t>
            </a:r>
            <a:r>
              <a:rPr lang="en-US" altLang="ko-KR" sz="1700"/>
              <a:t>-</a:t>
            </a:r>
            <a:r>
              <a:rPr lang="ko-KR" altLang="en-US" sz="1700"/>
              <a:t> 매우높은 상관관계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700"/>
              <a:t>②스피어만 상관계수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8202364" y="1370810"/>
            <a:ext cx="3989636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지역구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</a:p>
        </p:txBody>
      </p:sp>
      <p:sp>
        <p:nvSpPr>
          <p:cNvPr id="16" name="TextBox 13"/>
          <p:cNvSpPr txBox="1"/>
          <p:nvPr/>
        </p:nvSpPr>
        <p:spPr>
          <a:xfrm>
            <a:off x="8392860" y="1795105"/>
            <a:ext cx="2420803" cy="60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 sz="1700"/>
              <a:t>top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700"/>
              <a:t>①부산진구</a:t>
            </a:r>
            <a:r>
              <a:rPr lang="en-US" altLang="ko-KR" sz="1700"/>
              <a:t>,</a:t>
            </a:r>
            <a:r>
              <a:rPr lang="ko-KR" altLang="en-US" sz="1700"/>
              <a:t> 해운대구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8216221" y="2493028"/>
            <a:ext cx="3200122" cy="391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요인 </a:t>
            </a:r>
            <a:r>
              <a:rPr lang="en-US" altLang="ko-KR" sz="2000" b="1"/>
              <a:t>:</a:t>
            </a:r>
            <a:r>
              <a:rPr lang="ko-KR" altLang="en-US" sz="2000" b="1"/>
              <a:t> 인구수 </a:t>
            </a:r>
            <a:r>
              <a:rPr lang="en-US" altLang="ko-KR" sz="2000" b="1"/>
              <a:t>-</a:t>
            </a:r>
            <a:r>
              <a:rPr lang="ko-KR" altLang="en-US" sz="2000" b="1"/>
              <a:t> 출동량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8F1409-A898-9B2A-5CB8-60040937D0BF}"/>
              </a:ext>
            </a:extLst>
          </p:cNvPr>
          <p:cNvSpPr/>
          <p:nvPr/>
        </p:nvSpPr>
        <p:spPr>
          <a:xfrm>
            <a:off x="4985278" y="2613581"/>
            <a:ext cx="3200122" cy="340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ED379-8E45-CFE6-CBE8-B8378CFB9FFB}"/>
              </a:ext>
            </a:extLst>
          </p:cNvPr>
          <p:cNvSpPr/>
          <p:nvPr/>
        </p:nvSpPr>
        <p:spPr>
          <a:xfrm>
            <a:off x="522515" y="1370809"/>
            <a:ext cx="345232" cy="5247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030542-B712-D869-ED79-A8D3681C6DC3}"/>
              </a:ext>
            </a:extLst>
          </p:cNvPr>
          <p:cNvCxnSpPr>
            <a:cxnSpLocks/>
          </p:cNvCxnSpPr>
          <p:nvPr/>
        </p:nvCxnSpPr>
        <p:spPr>
          <a:xfrm>
            <a:off x="1010018" y="1578473"/>
            <a:ext cx="3784764" cy="12054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D4FCE-D808-B1A3-238E-0309A5C480E9}"/>
              </a:ext>
            </a:extLst>
          </p:cNvPr>
          <p:cNvSpPr/>
          <p:nvPr/>
        </p:nvSpPr>
        <p:spPr>
          <a:xfrm>
            <a:off x="9209314" y="5103543"/>
            <a:ext cx="2099388" cy="737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2E5DF62-A74A-E1E9-E06A-A4DB1EE2E8D4}"/>
              </a:ext>
            </a:extLst>
          </p:cNvPr>
          <p:cNvSpPr/>
          <p:nvPr/>
        </p:nvSpPr>
        <p:spPr>
          <a:xfrm flipH="1" flipV="1">
            <a:off x="9825134" y="3523855"/>
            <a:ext cx="397597" cy="15796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6121" y="3653589"/>
            <a:ext cx="2808577" cy="218950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902" y="847734"/>
            <a:ext cx="2698381" cy="217972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8404" y="821756"/>
            <a:ext cx="2577595" cy="218950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1645" y="3429000"/>
            <a:ext cx="3733511" cy="278236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666629" y="2698228"/>
            <a:ext cx="3525371" cy="204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/>
              <a:t>top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① 구급</a:t>
            </a:r>
            <a:r>
              <a:rPr lang="en-US" altLang="ko-KR"/>
              <a:t>, </a:t>
            </a:r>
            <a:r>
              <a:rPr lang="ko-KR" altLang="en-US"/>
              <a:t>구조</a:t>
            </a:r>
            <a:r>
              <a:rPr lang="en-US" altLang="ko-KR"/>
              <a:t>,</a:t>
            </a:r>
            <a:r>
              <a:rPr lang="ko-KR" altLang="en-US"/>
              <a:t> 기타 </a:t>
            </a:r>
            <a:r>
              <a:rPr lang="en-US" altLang="ko-KR"/>
              <a:t>:</a:t>
            </a:r>
            <a:r>
              <a:rPr lang="ko-KR" altLang="en-US"/>
              <a:t> 부산진구</a:t>
            </a:r>
            <a:r>
              <a:rPr lang="en-US" altLang="ko-KR"/>
              <a:t>,</a:t>
            </a:r>
            <a:r>
              <a:rPr lang="ko-KR" altLang="en-US"/>
              <a:t> 해운대구</a:t>
            </a:r>
          </a:p>
          <a:p>
            <a:pPr marL="0" indent="0">
              <a:buFont typeface="Arial"/>
              <a:buNone/>
              <a:defRPr/>
            </a:pPr>
            <a:endParaRPr lang="ko-KR" altLang="en-US" sz="1000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② 화재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강서구</a:t>
            </a:r>
          </a:p>
          <a:p>
            <a:pPr marL="0" indent="0">
              <a:buFont typeface="Arial"/>
              <a:buNone/>
              <a:defRPr/>
            </a:pPr>
            <a:endParaRPr lang="ko-KR" altLang="en-US" sz="1000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③ 해석 </a:t>
            </a:r>
            <a:r>
              <a:rPr lang="en-US" altLang="ko-KR"/>
              <a:t>:</a:t>
            </a:r>
            <a:r>
              <a:rPr lang="ko-KR" altLang="en-US"/>
              <a:t> 강서구에는 산업단지지역이 광범위함</a:t>
            </a:r>
          </a:p>
        </p:txBody>
      </p:sp>
      <p:sp>
        <p:nvSpPr>
          <p:cNvPr id="10" name="제목 1"/>
          <p:cNvSpPr txBox="1"/>
          <p:nvPr/>
        </p:nvSpPr>
        <p:spPr>
          <a:xfrm>
            <a:off x="453349" y="240049"/>
            <a:ext cx="10364150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2-2.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지역별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(2017~2022 *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출동종류별 지역구별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출동수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99842" y="2280976"/>
            <a:ext cx="3011158" cy="39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출동종류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46013" y="3619500"/>
            <a:ext cx="289662" cy="257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3"/>
          <p:cNvSpPr txBox="1"/>
          <p:nvPr/>
        </p:nvSpPr>
        <p:spPr>
          <a:xfrm>
            <a:off x="1193698" y="3039590"/>
            <a:ext cx="958954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구급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4342143" y="3039590"/>
            <a:ext cx="958954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기타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1160794" y="6087590"/>
            <a:ext cx="958954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구조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225761" y="3948545"/>
            <a:ext cx="3458345" cy="96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3"/>
          <p:cNvSpPr txBox="1"/>
          <p:nvPr/>
        </p:nvSpPr>
        <p:spPr>
          <a:xfrm>
            <a:off x="6096000" y="6196693"/>
            <a:ext cx="958954" cy="39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화재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6969311" y="787186"/>
            <a:ext cx="4751634" cy="395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000" b="1"/>
              <a:t>*</a:t>
            </a:r>
            <a:r>
              <a:rPr lang="ko-KR" altLang="en-US" sz="2000" b="1"/>
              <a:t>출동종류 </a:t>
            </a:r>
            <a:r>
              <a:rPr lang="en-US" altLang="ko-KR" sz="2000" b="1"/>
              <a:t>:</a:t>
            </a:r>
            <a:r>
              <a:rPr lang="ko-KR" altLang="en-US" sz="2000" b="1"/>
              <a:t> 구급</a:t>
            </a:r>
            <a:r>
              <a:rPr lang="en-US" altLang="ko-KR" sz="2000" b="1"/>
              <a:t>,</a:t>
            </a:r>
            <a:r>
              <a:rPr lang="ko-KR" altLang="en-US" sz="2000" b="1"/>
              <a:t> 구조</a:t>
            </a:r>
            <a:r>
              <a:rPr lang="en-US" altLang="ko-KR" sz="2000" b="1"/>
              <a:t>,</a:t>
            </a:r>
            <a:r>
              <a:rPr lang="ko-KR" altLang="en-US" sz="2000" b="1"/>
              <a:t> 화재</a:t>
            </a:r>
            <a:r>
              <a:rPr lang="en-US" altLang="ko-KR" sz="2000" b="1"/>
              <a:t>,</a:t>
            </a:r>
            <a:r>
              <a:rPr lang="ko-KR" altLang="en-US" sz="2000" b="1"/>
              <a:t> 기타</a:t>
            </a:r>
            <a:endParaRPr lang="en-US" altLang="ko-KR"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45" y="871843"/>
            <a:ext cx="2802715" cy="2034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2965" y="871842"/>
            <a:ext cx="2880903" cy="2265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73653" y="3791216"/>
            <a:ext cx="2871190" cy="2576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제목 1"/>
          <p:cNvSpPr txBox="1"/>
          <p:nvPr/>
        </p:nvSpPr>
        <p:spPr>
          <a:xfrm>
            <a:off x="453351" y="240049"/>
            <a:ext cx="9950282" cy="4724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buNone/>
              <a:defRPr/>
            </a:pP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2-2.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부산시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지역별 출동량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 (2017~2022 </a:t>
            </a:r>
            <a:r>
              <a:rPr lang="ko-KR" altLang="en-US" sz="2500" b="1">
                <a:solidFill>
                  <a:srgbClr val="FF0000"/>
                </a:solidFill>
                <a:latin typeface="+mn-lt"/>
                <a:cs typeface="+mn-cs"/>
              </a:rPr>
              <a:t>출동종류별 동별</a:t>
            </a:r>
            <a:r>
              <a:rPr lang="ko-KR" altLang="en-US" sz="2500" b="1">
                <a:solidFill>
                  <a:schemeClr val="tx1"/>
                </a:solidFill>
                <a:latin typeface="+mn-lt"/>
                <a:cs typeface="+mn-cs"/>
              </a:rPr>
              <a:t> 출동수</a:t>
            </a:r>
            <a:r>
              <a:rPr lang="en-US" altLang="ko-KR" sz="2500" b="1">
                <a:solidFill>
                  <a:schemeClr val="tx1"/>
                </a:solidFill>
                <a:latin typeface="+mn-lt"/>
                <a:cs typeface="+mn-cs"/>
              </a:rPr>
              <a:t>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70" y="893063"/>
            <a:ext cx="2802715" cy="2265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710" y="3791216"/>
            <a:ext cx="2880903" cy="2576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3"/>
          <p:cNvSpPr txBox="1"/>
          <p:nvPr/>
        </p:nvSpPr>
        <p:spPr>
          <a:xfrm>
            <a:off x="941772" y="3210798"/>
            <a:ext cx="958954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구급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4029771" y="3210798"/>
            <a:ext cx="958954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기타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1011684" y="6364421"/>
            <a:ext cx="958954" cy="389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구조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4013939" y="6361130"/>
            <a:ext cx="958954" cy="39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2000" b="1"/>
              <a:t>화재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12272" y="1413222"/>
            <a:ext cx="1803959" cy="4179678"/>
          </a:xfrm>
          <a:prstGeom prst="rect">
            <a:avLst/>
          </a:prstGeom>
        </p:spPr>
      </p:pic>
      <p:sp>
        <p:nvSpPr>
          <p:cNvPr id="21" name="TextBox 13"/>
          <p:cNvSpPr txBox="1"/>
          <p:nvPr/>
        </p:nvSpPr>
        <p:spPr>
          <a:xfrm>
            <a:off x="8351973" y="969096"/>
            <a:ext cx="3395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1"/>
              <a:t>현황 </a:t>
            </a:r>
            <a:r>
              <a:rPr lang="en-US" altLang="ko-KR" sz="2000" b="1"/>
              <a:t>:</a:t>
            </a:r>
            <a:r>
              <a:rPr lang="ko-KR" altLang="en-US" sz="2000" b="1"/>
              <a:t> 동별 </a:t>
            </a:r>
            <a:r>
              <a:rPr lang="en-US" altLang="ko-KR" sz="2000" b="1"/>
              <a:t>-</a:t>
            </a:r>
            <a:r>
              <a:rPr lang="ko-KR" altLang="en-US" sz="2000" b="1"/>
              <a:t> 출동량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8408" y="1698143"/>
            <a:ext cx="3525372" cy="2167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/>
              <a:t>top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① 구급</a:t>
            </a:r>
            <a:r>
              <a:rPr lang="en-US" altLang="ko-KR"/>
              <a:t>, </a:t>
            </a:r>
            <a:r>
              <a:rPr lang="ko-KR" altLang="en-US"/>
              <a:t>구조</a:t>
            </a:r>
            <a:r>
              <a:rPr lang="en-US" altLang="ko-KR"/>
              <a:t>, </a:t>
            </a:r>
            <a:r>
              <a:rPr lang="ko-KR" altLang="en-US"/>
              <a:t>화재</a:t>
            </a:r>
            <a:r>
              <a:rPr lang="en-US" altLang="ko-KR"/>
              <a:t>,</a:t>
            </a:r>
            <a:r>
              <a:rPr lang="ko-KR" altLang="en-US"/>
              <a:t> 기타</a:t>
            </a:r>
            <a:r>
              <a:rPr lang="en-US" altLang="ko-KR"/>
              <a:t>: </a:t>
            </a:r>
            <a:r>
              <a:rPr lang="ko-KR" altLang="en-US"/>
              <a:t>연제구 </a:t>
            </a:r>
            <a:r>
              <a:rPr lang="en-US" altLang="ko-KR"/>
              <a:t>– </a:t>
            </a:r>
            <a:r>
              <a:rPr lang="ko-KR" altLang="en-US"/>
              <a:t>연산동</a:t>
            </a:r>
          </a:p>
          <a:p>
            <a:pPr marL="0" indent="0">
              <a:buFont typeface="Arial"/>
              <a:buNone/>
              <a:defRPr/>
            </a:pPr>
            <a:endParaRPr lang="ko-KR" altLang="en-US"/>
          </a:p>
          <a:p>
            <a:pPr marL="0" indent="0">
              <a:buFont typeface="Arial"/>
              <a:buNone/>
              <a:defRPr/>
            </a:pPr>
            <a:endParaRPr lang="ko-KR" altLang="en-US" sz="1000"/>
          </a:p>
          <a:p>
            <a:pPr marL="0" indent="0">
              <a:buFont typeface="Arial"/>
              <a:buNone/>
              <a:defRPr/>
            </a:pPr>
            <a:r>
              <a:rPr lang="ko-KR" altLang="en-US"/>
              <a:t>② 해석 </a:t>
            </a:r>
            <a:r>
              <a:rPr lang="en-US" altLang="ko-KR"/>
              <a:t>: </a:t>
            </a:r>
            <a:r>
              <a:rPr lang="ko-KR" altLang="en-US"/>
              <a:t>연산동의 인구는 </a:t>
            </a:r>
            <a:r>
              <a:rPr lang="en-US" altLang="ko-KR"/>
              <a:t>14</a:t>
            </a:r>
            <a:r>
              <a:rPr lang="ko-KR" altLang="en-US"/>
              <a:t>만</a:t>
            </a:r>
            <a:r>
              <a:rPr lang="en-US" altLang="ko-KR"/>
              <a:t>5643</a:t>
            </a:r>
            <a:r>
              <a:rPr lang="ko-KR" altLang="en-US"/>
              <a:t>명으로 부산에 가장 인구가 많음</a:t>
            </a:r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6382139" y="2388637"/>
            <a:ext cx="1723117" cy="373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4759" y="969096"/>
            <a:ext cx="190101" cy="2034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300" y="3902873"/>
            <a:ext cx="190101" cy="2034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24525" y="3956181"/>
            <a:ext cx="190101" cy="2034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24525" y="916069"/>
            <a:ext cx="190101" cy="2034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692237" y="2835014"/>
            <a:ext cx="2554922" cy="16842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750431" y="2752648"/>
            <a:ext cx="5496728" cy="16509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99973" y="1369206"/>
            <a:ext cx="5542432" cy="12979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668170" y="1265100"/>
            <a:ext cx="2644102" cy="12965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79729" y="5582167"/>
            <a:ext cx="2871190" cy="613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동별 인구수</a:t>
            </a:r>
            <a:r>
              <a:rPr lang="en-US" altLang="ko-KR">
                <a:solidFill>
                  <a:schemeClr val="tx1"/>
                </a:solidFill>
              </a:rPr>
              <a:t> / </a:t>
            </a:r>
            <a:r>
              <a:rPr lang="ko-KR" altLang="en-US">
                <a:solidFill>
                  <a:schemeClr val="tx1"/>
                </a:solidFill>
              </a:rPr>
              <a:t>출동량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2739</ep:Words>
  <ep:PresentationFormat>와이드스크린</ep:PresentationFormat>
  <ep:Paragraphs>662</ep:Paragraphs>
  <ep:Slides>52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Office 테마</vt:lpstr>
      <vt:lpstr>PowerPoint 프레젠테이션</vt:lpstr>
      <vt:lpstr>PowerPoint 프레젠테이션</vt:lpstr>
      <vt:lpstr>PowerPoint 프레젠테이션</vt:lpstr>
      <vt:lpstr>1.문제제기 - 주제선정배경</vt:lpstr>
      <vt:lpstr>7. 요인원본데이터 목록</vt:lpstr>
      <vt:lpstr>8. 한계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2022-06-29T00:40:53.000</dcterms:created>
  <dc:creator>admin</dc:creator>
  <cp:lastModifiedBy>admin</cp:lastModifiedBy>
  <dcterms:modified xsi:type="dcterms:W3CDTF">2022-06-29T08:48:36.987</dcterms:modified>
  <cp:revision>68</cp:revision>
  <dc:title>PowerPoint 프레젠테이션</dc:title>
  <cp:version>1000.0000.01</cp:version>
</cp:coreProperties>
</file>